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8" r:id="rId4"/>
    <p:sldMasterId id="214748367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</p:sldIdLst>
  <p:sldSz cy="6858000" cx="12192000"/>
  <p:notesSz cx="6858000" cy="9144000"/>
  <p:embeddedFontLst>
    <p:embeddedFont>
      <p:font typeface="Ubuntu"/>
      <p:regular r:id="rId39"/>
      <p:bold r:id="rId40"/>
      <p:italic r:id="rId41"/>
      <p:boldItalic r:id="rId42"/>
    </p:embeddedFont>
    <p:embeddedFont>
      <p:font typeface="Ubuntu Light"/>
      <p:regular r:id="rId43"/>
      <p:bold r:id="rId44"/>
      <p:italic r:id="rId45"/>
      <p:boldItalic r:id="rId46"/>
    </p:embeddedFont>
    <p:embeddedFont>
      <p:font typeface="Ubuntu Medium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2D200454-40CA-4A62-9FC3-DE9A4176ACB9}">
      <p15:notes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Ubuntu-bold.fntdata"/><Relationship Id="rId42" Type="http://schemas.openxmlformats.org/officeDocument/2006/relationships/font" Target="fonts/Ubuntu-boldItalic.fntdata"/><Relationship Id="rId41" Type="http://schemas.openxmlformats.org/officeDocument/2006/relationships/font" Target="fonts/Ubuntu-italic.fntdata"/><Relationship Id="rId44" Type="http://schemas.openxmlformats.org/officeDocument/2006/relationships/font" Target="fonts/UbuntuLight-bold.fntdata"/><Relationship Id="rId43" Type="http://schemas.openxmlformats.org/officeDocument/2006/relationships/font" Target="fonts/UbuntuLight-regular.fntdata"/><Relationship Id="rId46" Type="http://schemas.openxmlformats.org/officeDocument/2006/relationships/font" Target="fonts/UbuntuLight-boldItalic.fntdata"/><Relationship Id="rId45" Type="http://schemas.openxmlformats.org/officeDocument/2006/relationships/font" Target="fonts/UbuntuLight-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UbuntuMedium-bold.fntdata"/><Relationship Id="rId47" Type="http://schemas.openxmlformats.org/officeDocument/2006/relationships/font" Target="fonts/UbuntuMedium-regular.fntdata"/><Relationship Id="rId49" Type="http://schemas.openxmlformats.org/officeDocument/2006/relationships/font" Target="fonts/UbuntuMedium-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font" Target="fonts/Ubuntu-regular.fntdata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0" Type="http://schemas.openxmlformats.org/officeDocument/2006/relationships/font" Target="fonts/UbuntuMedium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s-419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2483622802_4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2483622802_4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g22483622802_4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2483622802_5_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2483622802_5_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g22483622802_5_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2483622802_20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2483622802_20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g22483622802_20_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2483622802_9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22483622802_9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g22483622802_9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2483622802_9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22483622802_9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22483622802_9_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fcf1bcc2c3_2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2fcf1bcc2c3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g2fcf1bcc2c3_2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2483622802_20_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22483622802_20_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g22483622802_20_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2483622802_5_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22483622802_5_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g22483622802_5_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2483622802_20_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22483622802_20_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g22483622802_20_7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f34b8d47c9_2_1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2f34b8d47c9_2_1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g2f34b8d47c9_2_1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2483622802_20_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22483622802_20_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g22483622802_20_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2483622802_20_1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2483622802_20_1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g22483622802_20_1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22483622802_9_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22483622802_9_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g22483622802_9_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22483622802_20_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22483622802_20_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g22483622802_20_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22483622802_10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22483622802_10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g22483622802_10_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22483622802_20_1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22483622802_20_1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g22483622802_20_10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2483622802_10_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22483622802_10_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g22483622802_10_9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22483622802_20_1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22483622802_20_1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g22483622802_20_1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22483622802_9_1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22483622802_9_1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g22483622802_9_1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22483622802_9_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22483622802_9_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g22483622802_9_9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22483622802_10_1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22483622802_10_1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g22483622802_10_1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22483622802_20_1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22483622802_20_1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g22483622802_20_1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2483622802_4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2483622802_4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22483622802_4_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22483622802_9_1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22483622802_9_1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g22483622802_9_1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22483622802_9_1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22483622802_9_1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g22483622802_9_1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22483622802_10_1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g22483622802_10_1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2483622802_14_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2483622802_14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22483622802_14_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2483622802_2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2483622802_2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22483622802_20_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2483622802_4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2483622802_4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g22483622802_4_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2483622802_2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2483622802_2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g22483622802_20_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2483622802_14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2483622802_14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g22483622802_14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2483622802_20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2483622802_20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g22483622802_20_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4" name="Google Shape;54;p12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5" name="Google Shape;55;p1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 type="obj">
  <p:cSld name="OBJEC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1740665" y="0"/>
            <a:ext cx="10318200" cy="72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1894900" y="1825625"/>
            <a:ext cx="9459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2418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80"/>
              <a:buChar char="•"/>
              <a:defRPr/>
            </a:lvl1pPr>
            <a:lvl2pPr indent="-39624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640"/>
              <a:buChar char="•"/>
              <a:defRPr/>
            </a:lvl2pPr>
            <a:lvl3pPr indent="-3683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200"/>
              <a:buChar char="•"/>
              <a:defRPr/>
            </a:lvl3pPr>
            <a:lvl4pPr indent="-35433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0" y="6499571"/>
            <a:ext cx="429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3_Title Slide">
  <p:cSld name="103_Title Slid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/>
          <p:nvPr>
            <p:ph idx="2" type="pic"/>
          </p:nvPr>
        </p:nvSpPr>
        <p:spPr>
          <a:xfrm>
            <a:off x="5386470" y="3038458"/>
            <a:ext cx="5837700" cy="31491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/>
          <p:nvPr>
            <p:ph idx="2" type="pic"/>
          </p:nvPr>
        </p:nvSpPr>
        <p:spPr>
          <a:xfrm>
            <a:off x="2513965" y="1780540"/>
            <a:ext cx="2472900" cy="24729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Title Slide">
  <p:cSld name="17_Title Slide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/>
          <p:nvPr>
            <p:ph idx="2" type="pic"/>
          </p:nvPr>
        </p:nvSpPr>
        <p:spPr>
          <a:xfrm>
            <a:off x="5992167" y="0"/>
            <a:ext cx="6199800" cy="6858000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/>
          <p:nvPr>
            <p:ph type="title"/>
          </p:nvPr>
        </p:nvSpPr>
        <p:spPr>
          <a:xfrm>
            <a:off x="1740665" y="0"/>
            <a:ext cx="103185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20"/>
          <p:cNvSpPr txBox="1"/>
          <p:nvPr>
            <p:ph idx="1" type="body"/>
          </p:nvPr>
        </p:nvSpPr>
        <p:spPr>
          <a:xfrm>
            <a:off x="1894900" y="1172481"/>
            <a:ext cx="94593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3655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700"/>
              <a:buChar char="•"/>
              <a:defRPr sz="1500"/>
            </a:lvl1pPr>
            <a:lvl2pPr indent="-3238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400"/>
            </a:lvl2pPr>
            <a:lvl3pPr indent="-31115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00"/>
              <a:buChar char="•"/>
              <a:defRPr sz="1200"/>
            </a:lvl3pPr>
            <a:lvl4pPr indent="-3048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100"/>
            </a:lvl4pPr>
            <a:lvl5pPr indent="-3048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20"/>
          <p:cNvSpPr txBox="1"/>
          <p:nvPr>
            <p:ph idx="12" type="sldNum"/>
          </p:nvPr>
        </p:nvSpPr>
        <p:spPr>
          <a:xfrm>
            <a:off x="0" y="6499571"/>
            <a:ext cx="429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0" name="Google Shape;80;p21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1740665" y="0"/>
            <a:ext cx="10318200" cy="72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1894900" y="1172481"/>
            <a:ext cx="9459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  <a:defRPr sz="2000"/>
            </a:lvl1pPr>
            <a:lvl2pPr indent="-35433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 sz="1800"/>
            </a:lvl2pPr>
            <a:lvl3pPr indent="-34036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 sz="1600"/>
            </a:lvl3pPr>
            <a:lvl4pPr indent="-326389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40"/>
              <a:buChar char="•"/>
              <a:defRPr sz="1400"/>
            </a:lvl4pPr>
            <a:lvl5pPr indent="-326389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4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0" y="6499571"/>
            <a:ext cx="429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3" name="Google Shape;83;p22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4" name="Google Shape;84;p22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7" name="Google Shape;87;p23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24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1" name="Google Shape;91;p24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4" name="Google Shape;94;p25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5" name="Google Shape;95;p25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6" name="Google Shape;96;p25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6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9" name="Google Shape;99;p26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0" name="Google Shape;100;p26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7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3" name="Google Shape;103;p27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8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8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7" name="Google Shape;107;p28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8" name="Google Shape;108;p28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9" name="Google Shape;109;p28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9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12" name="Google Shape;112;p29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0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5" name="Google Shape;115;p30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6" name="Google Shape;116;p30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95417"/>
            <a:ext cx="9144001" cy="39549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" name="Google Shape;119;p31"/>
          <p:cNvGrpSpPr/>
          <p:nvPr/>
        </p:nvGrpSpPr>
        <p:grpSpPr>
          <a:xfrm>
            <a:off x="-173" y="3107764"/>
            <a:ext cx="12642092" cy="2096847"/>
            <a:chOff x="10699" y="7289"/>
            <a:chExt cx="3913" cy="649"/>
          </a:xfrm>
        </p:grpSpPr>
        <p:sp>
          <p:nvSpPr>
            <p:cNvPr id="120" name="Google Shape;120;p31"/>
            <p:cNvSpPr/>
            <p:nvPr/>
          </p:nvSpPr>
          <p:spPr>
            <a:xfrm>
              <a:off x="10712" y="7289"/>
              <a:ext cx="3900" cy="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7150" lIns="34275" spcFirstLastPara="1" rIns="34275" wrap="square" tIns="171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t/>
              </a:r>
              <a:endPara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31"/>
            <p:cNvSpPr/>
            <p:nvPr/>
          </p:nvSpPr>
          <p:spPr>
            <a:xfrm>
              <a:off x="11512" y="7314"/>
              <a:ext cx="201" cy="450"/>
            </a:xfrm>
            <a:custGeom>
              <a:rect b="b" l="l" r="r" t="t"/>
              <a:pathLst>
                <a:path extrusionOk="0" h="34" w="16">
                  <a:moveTo>
                    <a:pt x="8" y="34"/>
                  </a:moveTo>
                  <a:cubicBezTo>
                    <a:pt x="13" y="34"/>
                    <a:pt x="16" y="31"/>
                    <a:pt x="16" y="2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1"/>
                    <a:pt x="3" y="34"/>
                    <a:pt x="8" y="3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17150" lIns="34275" spcFirstLastPara="1" rIns="34275" wrap="square" tIns="171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t/>
              </a:r>
              <a:endPara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31"/>
            <p:cNvSpPr/>
            <p:nvPr/>
          </p:nvSpPr>
          <p:spPr>
            <a:xfrm>
              <a:off x="12609" y="7302"/>
              <a:ext cx="566" cy="636"/>
            </a:xfrm>
            <a:custGeom>
              <a:rect b="b" l="l" r="r" t="t"/>
              <a:pathLst>
                <a:path extrusionOk="0" h="48" w="45">
                  <a:moveTo>
                    <a:pt x="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35" y="0"/>
                    <a:pt x="42" y="4"/>
                    <a:pt x="42" y="13"/>
                  </a:cubicBezTo>
                  <a:cubicBezTo>
                    <a:pt x="42" y="18"/>
                    <a:pt x="39" y="21"/>
                    <a:pt x="36" y="23"/>
                  </a:cubicBezTo>
                  <a:cubicBezTo>
                    <a:pt x="42" y="25"/>
                    <a:pt x="45" y="28"/>
                    <a:pt x="45" y="35"/>
                  </a:cubicBezTo>
                  <a:cubicBezTo>
                    <a:pt x="45" y="43"/>
                    <a:pt x="39" y="48"/>
                    <a:pt x="27" y="48"/>
                  </a:cubicBezTo>
                  <a:cubicBezTo>
                    <a:pt x="0" y="48"/>
                    <a:pt x="0" y="48"/>
                    <a:pt x="0" y="48"/>
                  </a:cubicBezTo>
                  <a:lnTo>
                    <a:pt x="0" y="0"/>
                  </a:lnTo>
                  <a:close/>
                  <a:moveTo>
                    <a:pt x="21" y="18"/>
                  </a:moveTo>
                  <a:cubicBezTo>
                    <a:pt x="24" y="18"/>
                    <a:pt x="25" y="17"/>
                    <a:pt x="25" y="15"/>
                  </a:cubicBezTo>
                  <a:cubicBezTo>
                    <a:pt x="25" y="13"/>
                    <a:pt x="24" y="11"/>
                    <a:pt x="21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8"/>
                    <a:pt x="16" y="18"/>
                    <a:pt x="16" y="18"/>
                  </a:cubicBezTo>
                  <a:lnTo>
                    <a:pt x="21" y="18"/>
                  </a:lnTo>
                  <a:close/>
                  <a:moveTo>
                    <a:pt x="24" y="37"/>
                  </a:moveTo>
                  <a:cubicBezTo>
                    <a:pt x="27" y="37"/>
                    <a:pt x="28" y="35"/>
                    <a:pt x="28" y="33"/>
                  </a:cubicBezTo>
                  <a:cubicBezTo>
                    <a:pt x="28" y="31"/>
                    <a:pt x="27" y="29"/>
                    <a:pt x="24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37"/>
                    <a:pt x="16" y="37"/>
                    <a:pt x="16" y="37"/>
                  </a:cubicBezTo>
                  <a:lnTo>
                    <a:pt x="24" y="3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17150" lIns="34275" spcFirstLastPara="1" rIns="34275" wrap="square" tIns="171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t/>
              </a:r>
              <a:endPara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31"/>
            <p:cNvSpPr/>
            <p:nvPr/>
          </p:nvSpPr>
          <p:spPr>
            <a:xfrm>
              <a:off x="13224" y="7302"/>
              <a:ext cx="667" cy="636"/>
            </a:xfrm>
            <a:custGeom>
              <a:rect b="b" l="l" r="r" t="t"/>
              <a:pathLst>
                <a:path extrusionOk="0" h="636" w="667">
                  <a:moveTo>
                    <a:pt x="214" y="0"/>
                  </a:moveTo>
                  <a:lnTo>
                    <a:pt x="453" y="0"/>
                  </a:lnTo>
                  <a:lnTo>
                    <a:pt x="667" y="636"/>
                  </a:lnTo>
                  <a:lnTo>
                    <a:pt x="478" y="636"/>
                  </a:lnTo>
                  <a:lnTo>
                    <a:pt x="440" y="543"/>
                  </a:lnTo>
                  <a:lnTo>
                    <a:pt x="227" y="543"/>
                  </a:lnTo>
                  <a:lnTo>
                    <a:pt x="201" y="636"/>
                  </a:lnTo>
                  <a:lnTo>
                    <a:pt x="0" y="636"/>
                  </a:lnTo>
                  <a:lnTo>
                    <a:pt x="214" y="0"/>
                  </a:lnTo>
                  <a:close/>
                  <a:moveTo>
                    <a:pt x="277" y="384"/>
                  </a:moveTo>
                  <a:lnTo>
                    <a:pt x="390" y="384"/>
                  </a:lnTo>
                  <a:lnTo>
                    <a:pt x="340" y="199"/>
                  </a:lnTo>
                  <a:lnTo>
                    <a:pt x="277" y="38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17150" lIns="34275" spcFirstLastPara="1" rIns="34275" wrap="square" tIns="171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t/>
              </a:r>
              <a:endPara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31"/>
            <p:cNvSpPr/>
            <p:nvPr/>
          </p:nvSpPr>
          <p:spPr>
            <a:xfrm>
              <a:off x="13833" y="7302"/>
              <a:ext cx="641" cy="636"/>
            </a:xfrm>
            <a:custGeom>
              <a:rect b="b" l="l" r="r" t="t"/>
              <a:pathLst>
                <a:path extrusionOk="0" h="636" w="641">
                  <a:moveTo>
                    <a:pt x="641" y="0"/>
                  </a:moveTo>
                  <a:lnTo>
                    <a:pt x="415" y="0"/>
                  </a:lnTo>
                  <a:lnTo>
                    <a:pt x="327" y="199"/>
                  </a:lnTo>
                  <a:lnTo>
                    <a:pt x="226" y="0"/>
                  </a:lnTo>
                  <a:lnTo>
                    <a:pt x="0" y="0"/>
                  </a:lnTo>
                  <a:lnTo>
                    <a:pt x="226" y="384"/>
                  </a:lnTo>
                  <a:lnTo>
                    <a:pt x="226" y="384"/>
                  </a:lnTo>
                  <a:lnTo>
                    <a:pt x="226" y="636"/>
                  </a:lnTo>
                  <a:lnTo>
                    <a:pt x="415" y="636"/>
                  </a:lnTo>
                  <a:lnTo>
                    <a:pt x="415" y="384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17150" lIns="34275" spcFirstLastPara="1" rIns="34275" wrap="square" tIns="171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t/>
              </a:r>
              <a:endPara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31"/>
            <p:cNvSpPr/>
            <p:nvPr/>
          </p:nvSpPr>
          <p:spPr>
            <a:xfrm>
              <a:off x="10699" y="7302"/>
              <a:ext cx="818" cy="636"/>
            </a:xfrm>
            <a:custGeom>
              <a:rect b="b" l="l" r="r" t="t"/>
              <a:pathLst>
                <a:path extrusionOk="0" h="48" w="65">
                  <a:moveTo>
                    <a:pt x="48" y="27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54" y="46"/>
                    <a:pt x="48" y="37"/>
                    <a:pt x="48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17150" lIns="34275" spcFirstLastPara="1" rIns="34275" wrap="square" tIns="171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t/>
              </a:r>
              <a:endPara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31"/>
            <p:cNvSpPr/>
            <p:nvPr/>
          </p:nvSpPr>
          <p:spPr>
            <a:xfrm>
              <a:off x="11694" y="7302"/>
              <a:ext cx="805" cy="636"/>
            </a:xfrm>
            <a:custGeom>
              <a:rect b="b" l="l" r="r" t="t"/>
              <a:pathLst>
                <a:path extrusionOk="0" h="48" w="64">
                  <a:moveTo>
                    <a:pt x="39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37"/>
                    <a:pt x="10" y="45"/>
                    <a:pt x="0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54" y="48"/>
                    <a:pt x="64" y="40"/>
                    <a:pt x="64" y="24"/>
                  </a:cubicBezTo>
                  <a:cubicBezTo>
                    <a:pt x="64" y="8"/>
                    <a:pt x="54" y="0"/>
                    <a:pt x="39" y="0"/>
                  </a:cubicBezTo>
                  <a:close/>
                  <a:moveTo>
                    <a:pt x="39" y="35"/>
                  </a:moveTo>
                  <a:cubicBezTo>
                    <a:pt x="33" y="35"/>
                    <a:pt x="33" y="35"/>
                    <a:pt x="33" y="35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4" y="13"/>
                    <a:pt x="48" y="17"/>
                    <a:pt x="48" y="24"/>
                  </a:cubicBezTo>
                  <a:cubicBezTo>
                    <a:pt x="48" y="31"/>
                    <a:pt x="44" y="35"/>
                    <a:pt x="39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17150" lIns="34275" spcFirstLastPara="1" rIns="34275" wrap="square" tIns="171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t/>
              </a:r>
              <a:endPara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Shape&#10;&#10;Description automatically generated with medium confidence" id="127" name="Google Shape;12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87891" y="6058271"/>
            <a:ext cx="1979438" cy="334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3667" y="2216827"/>
            <a:ext cx="7698494" cy="603258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31"/>
          <p:cNvSpPr txBox="1"/>
          <p:nvPr>
            <p:ph idx="1" type="body"/>
          </p:nvPr>
        </p:nvSpPr>
        <p:spPr>
          <a:xfrm>
            <a:off x="564860" y="5966759"/>
            <a:ext cx="7371300" cy="32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700" lIns="33425" spcFirstLastPara="1" rIns="33425" wrap="square" tIns="16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 cap="none">
                <a:latin typeface="Arial"/>
                <a:ea typeface="Arial"/>
                <a:cs typeface="Arial"/>
                <a:sym typeface="Arial"/>
              </a:defRPr>
            </a:lvl1pPr>
            <a:lvl2pPr indent="-27305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/>
            </a:lvl2pPr>
            <a:lvl3pPr indent="-27305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Char char="■"/>
              <a:defRPr/>
            </a:lvl3pPr>
            <a:lvl4pPr indent="-27305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  <a:defRPr/>
            </a:lvl4pPr>
            <a:lvl5pPr indent="-27305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/>
            </a:lvl5pPr>
            <a:lvl6pPr indent="-27305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Char char="■"/>
              <a:defRPr/>
            </a:lvl6pPr>
            <a:lvl7pPr indent="-27305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  <a:defRPr/>
            </a:lvl7pPr>
            <a:lvl8pPr indent="-27305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/>
            </a:lvl8pPr>
            <a:lvl9pPr indent="-27305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700"/>
              <a:buChar char="■"/>
              <a:defRPr/>
            </a:lvl9pPr>
          </a:lstStyle>
          <a:p/>
        </p:txBody>
      </p:sp>
      <p:sp>
        <p:nvSpPr>
          <p:cNvPr id="130" name="Google Shape;130;p31"/>
          <p:cNvSpPr txBox="1"/>
          <p:nvPr>
            <p:ph idx="2" type="body"/>
          </p:nvPr>
        </p:nvSpPr>
        <p:spPr>
          <a:xfrm>
            <a:off x="564860" y="6321245"/>
            <a:ext cx="73713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700" lIns="33425" spcFirstLastPara="1" rIns="33425" wrap="square" tIns="16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1pPr>
            <a:lvl2pPr indent="-27305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/>
            </a:lvl2pPr>
            <a:lvl3pPr indent="-27305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Char char="■"/>
              <a:defRPr/>
            </a:lvl3pPr>
            <a:lvl4pPr indent="-27305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  <a:defRPr/>
            </a:lvl4pPr>
            <a:lvl5pPr indent="-27305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/>
            </a:lvl5pPr>
            <a:lvl6pPr indent="-27305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Char char="■"/>
              <a:defRPr/>
            </a:lvl6pPr>
            <a:lvl7pPr indent="-27305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  <a:defRPr/>
            </a:lvl7pPr>
            <a:lvl8pPr indent="-27305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/>
            </a:lvl8pPr>
            <a:lvl9pPr indent="-27305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7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 showMasterSp="0">
  <p:cSld name="2_Title Slid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32"/>
          <p:cNvGrpSpPr/>
          <p:nvPr/>
        </p:nvGrpSpPr>
        <p:grpSpPr>
          <a:xfrm>
            <a:off x="6407169" y="624535"/>
            <a:ext cx="5000209" cy="584335"/>
            <a:chOff x="960437" y="3829050"/>
            <a:chExt cx="11566525" cy="1927225"/>
          </a:xfrm>
        </p:grpSpPr>
        <p:sp>
          <p:nvSpPr>
            <p:cNvPr id="133" name="Google Shape;133;p32"/>
            <p:cNvSpPr/>
            <p:nvPr/>
          </p:nvSpPr>
          <p:spPr>
            <a:xfrm>
              <a:off x="3525837" y="3829050"/>
              <a:ext cx="627062" cy="1384302"/>
            </a:xfrm>
            <a:custGeom>
              <a:rect b="b" l="l" r="r" t="t"/>
              <a:pathLst>
                <a:path extrusionOk="0" h="872" w="395">
                  <a:moveTo>
                    <a:pt x="0" y="0"/>
                  </a:moveTo>
                  <a:lnTo>
                    <a:pt x="395" y="0"/>
                  </a:lnTo>
                  <a:lnTo>
                    <a:pt x="395" y="651"/>
                  </a:lnTo>
                  <a:lnTo>
                    <a:pt x="391" y="709"/>
                  </a:lnTo>
                  <a:lnTo>
                    <a:pt x="378" y="757"/>
                  </a:lnTo>
                  <a:lnTo>
                    <a:pt x="356" y="797"/>
                  </a:lnTo>
                  <a:lnTo>
                    <a:pt x="327" y="830"/>
                  </a:lnTo>
                  <a:lnTo>
                    <a:pt x="292" y="852"/>
                  </a:lnTo>
                  <a:lnTo>
                    <a:pt x="247" y="865"/>
                  </a:lnTo>
                  <a:lnTo>
                    <a:pt x="197" y="872"/>
                  </a:lnTo>
                  <a:lnTo>
                    <a:pt x="146" y="865"/>
                  </a:lnTo>
                  <a:lnTo>
                    <a:pt x="102" y="852"/>
                  </a:lnTo>
                  <a:lnTo>
                    <a:pt x="66" y="830"/>
                  </a:lnTo>
                  <a:lnTo>
                    <a:pt x="38" y="797"/>
                  </a:lnTo>
                  <a:lnTo>
                    <a:pt x="18" y="757"/>
                  </a:lnTo>
                  <a:lnTo>
                    <a:pt x="5" y="709"/>
                  </a:lnTo>
                  <a:lnTo>
                    <a:pt x="0" y="6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263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32"/>
            <p:cNvSpPr/>
            <p:nvPr/>
          </p:nvSpPr>
          <p:spPr>
            <a:xfrm>
              <a:off x="6842125" y="3829050"/>
              <a:ext cx="1839913" cy="1927225"/>
            </a:xfrm>
            <a:custGeom>
              <a:rect b="b" l="l" r="r" t="t"/>
              <a:pathLst>
                <a:path extrusionOk="0" h="1214" w="1159">
                  <a:moveTo>
                    <a:pt x="406" y="744"/>
                  </a:moveTo>
                  <a:lnTo>
                    <a:pt x="406" y="927"/>
                  </a:lnTo>
                  <a:lnTo>
                    <a:pt x="627" y="927"/>
                  </a:lnTo>
                  <a:lnTo>
                    <a:pt x="660" y="923"/>
                  </a:lnTo>
                  <a:lnTo>
                    <a:pt x="684" y="914"/>
                  </a:lnTo>
                  <a:lnTo>
                    <a:pt x="704" y="901"/>
                  </a:lnTo>
                  <a:lnTo>
                    <a:pt x="720" y="883"/>
                  </a:lnTo>
                  <a:lnTo>
                    <a:pt x="726" y="861"/>
                  </a:lnTo>
                  <a:lnTo>
                    <a:pt x="731" y="834"/>
                  </a:lnTo>
                  <a:lnTo>
                    <a:pt x="726" y="812"/>
                  </a:lnTo>
                  <a:lnTo>
                    <a:pt x="720" y="790"/>
                  </a:lnTo>
                  <a:lnTo>
                    <a:pt x="704" y="770"/>
                  </a:lnTo>
                  <a:lnTo>
                    <a:pt x="684" y="757"/>
                  </a:lnTo>
                  <a:lnTo>
                    <a:pt x="660" y="748"/>
                  </a:lnTo>
                  <a:lnTo>
                    <a:pt x="627" y="744"/>
                  </a:lnTo>
                  <a:lnTo>
                    <a:pt x="406" y="744"/>
                  </a:lnTo>
                  <a:close/>
                  <a:moveTo>
                    <a:pt x="406" y="285"/>
                  </a:moveTo>
                  <a:lnTo>
                    <a:pt x="406" y="457"/>
                  </a:lnTo>
                  <a:lnTo>
                    <a:pt x="550" y="457"/>
                  </a:lnTo>
                  <a:lnTo>
                    <a:pt x="585" y="452"/>
                  </a:lnTo>
                  <a:lnTo>
                    <a:pt x="614" y="441"/>
                  </a:lnTo>
                  <a:lnTo>
                    <a:pt x="633" y="424"/>
                  </a:lnTo>
                  <a:lnTo>
                    <a:pt x="645" y="400"/>
                  </a:lnTo>
                  <a:lnTo>
                    <a:pt x="647" y="371"/>
                  </a:lnTo>
                  <a:lnTo>
                    <a:pt x="645" y="349"/>
                  </a:lnTo>
                  <a:lnTo>
                    <a:pt x="638" y="327"/>
                  </a:lnTo>
                  <a:lnTo>
                    <a:pt x="625" y="309"/>
                  </a:lnTo>
                  <a:lnTo>
                    <a:pt x="605" y="296"/>
                  </a:lnTo>
                  <a:lnTo>
                    <a:pt x="580" y="287"/>
                  </a:lnTo>
                  <a:lnTo>
                    <a:pt x="550" y="285"/>
                  </a:lnTo>
                  <a:lnTo>
                    <a:pt x="406" y="285"/>
                  </a:lnTo>
                  <a:close/>
                  <a:moveTo>
                    <a:pt x="0" y="0"/>
                  </a:moveTo>
                  <a:lnTo>
                    <a:pt x="616" y="0"/>
                  </a:lnTo>
                  <a:lnTo>
                    <a:pt x="698" y="4"/>
                  </a:lnTo>
                  <a:lnTo>
                    <a:pt x="773" y="13"/>
                  </a:lnTo>
                  <a:lnTo>
                    <a:pt x="839" y="29"/>
                  </a:lnTo>
                  <a:lnTo>
                    <a:pt x="896" y="53"/>
                  </a:lnTo>
                  <a:lnTo>
                    <a:pt x="945" y="82"/>
                  </a:lnTo>
                  <a:lnTo>
                    <a:pt x="987" y="119"/>
                  </a:lnTo>
                  <a:lnTo>
                    <a:pt x="1020" y="161"/>
                  </a:lnTo>
                  <a:lnTo>
                    <a:pt x="1042" y="212"/>
                  </a:lnTo>
                  <a:lnTo>
                    <a:pt x="1057" y="269"/>
                  </a:lnTo>
                  <a:lnTo>
                    <a:pt x="1062" y="333"/>
                  </a:lnTo>
                  <a:lnTo>
                    <a:pt x="1057" y="388"/>
                  </a:lnTo>
                  <a:lnTo>
                    <a:pt x="1044" y="437"/>
                  </a:lnTo>
                  <a:lnTo>
                    <a:pt x="1022" y="481"/>
                  </a:lnTo>
                  <a:lnTo>
                    <a:pt x="991" y="519"/>
                  </a:lnTo>
                  <a:lnTo>
                    <a:pt x="954" y="552"/>
                  </a:lnTo>
                  <a:lnTo>
                    <a:pt x="909" y="581"/>
                  </a:lnTo>
                  <a:lnTo>
                    <a:pt x="965" y="598"/>
                  </a:lnTo>
                  <a:lnTo>
                    <a:pt x="1013" y="620"/>
                  </a:lnTo>
                  <a:lnTo>
                    <a:pt x="1057" y="649"/>
                  </a:lnTo>
                  <a:lnTo>
                    <a:pt x="1093" y="684"/>
                  </a:lnTo>
                  <a:lnTo>
                    <a:pt x="1121" y="724"/>
                  </a:lnTo>
                  <a:lnTo>
                    <a:pt x="1141" y="768"/>
                  </a:lnTo>
                  <a:lnTo>
                    <a:pt x="1155" y="821"/>
                  </a:lnTo>
                  <a:lnTo>
                    <a:pt x="1159" y="878"/>
                  </a:lnTo>
                  <a:lnTo>
                    <a:pt x="1152" y="938"/>
                  </a:lnTo>
                  <a:lnTo>
                    <a:pt x="1139" y="993"/>
                  </a:lnTo>
                  <a:lnTo>
                    <a:pt x="1115" y="1042"/>
                  </a:lnTo>
                  <a:lnTo>
                    <a:pt x="1082" y="1086"/>
                  </a:lnTo>
                  <a:lnTo>
                    <a:pt x="1038" y="1124"/>
                  </a:lnTo>
                  <a:lnTo>
                    <a:pt x="987" y="1154"/>
                  </a:lnTo>
                  <a:lnTo>
                    <a:pt x="927" y="1181"/>
                  </a:lnTo>
                  <a:lnTo>
                    <a:pt x="859" y="1199"/>
                  </a:lnTo>
                  <a:lnTo>
                    <a:pt x="784" y="1210"/>
                  </a:lnTo>
                  <a:lnTo>
                    <a:pt x="700" y="1214"/>
                  </a:lnTo>
                  <a:lnTo>
                    <a:pt x="0" y="1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32"/>
            <p:cNvSpPr/>
            <p:nvPr/>
          </p:nvSpPr>
          <p:spPr>
            <a:xfrm>
              <a:off x="8699501" y="3829050"/>
              <a:ext cx="2144713" cy="1927225"/>
            </a:xfrm>
            <a:custGeom>
              <a:rect b="b" l="l" r="r" t="t"/>
              <a:pathLst>
                <a:path extrusionOk="0" h="1214" w="1351">
                  <a:moveTo>
                    <a:pt x="676" y="386"/>
                  </a:moveTo>
                  <a:lnTo>
                    <a:pt x="554" y="742"/>
                  </a:lnTo>
                  <a:lnTo>
                    <a:pt x="795" y="742"/>
                  </a:lnTo>
                  <a:lnTo>
                    <a:pt x="676" y="386"/>
                  </a:lnTo>
                  <a:close/>
                  <a:moveTo>
                    <a:pt x="442" y="0"/>
                  </a:moveTo>
                  <a:lnTo>
                    <a:pt x="910" y="0"/>
                  </a:lnTo>
                  <a:lnTo>
                    <a:pt x="1351" y="1214"/>
                  </a:lnTo>
                  <a:lnTo>
                    <a:pt x="954" y="1214"/>
                  </a:lnTo>
                  <a:lnTo>
                    <a:pt x="890" y="1029"/>
                  </a:lnTo>
                  <a:lnTo>
                    <a:pt x="459" y="1029"/>
                  </a:lnTo>
                  <a:lnTo>
                    <a:pt x="397" y="1214"/>
                  </a:lnTo>
                  <a:lnTo>
                    <a:pt x="0" y="1214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32"/>
            <p:cNvSpPr/>
            <p:nvPr/>
          </p:nvSpPr>
          <p:spPr>
            <a:xfrm>
              <a:off x="10466387" y="3829050"/>
              <a:ext cx="2060575" cy="1927225"/>
            </a:xfrm>
            <a:custGeom>
              <a:rect b="b" l="l" r="r" t="t"/>
              <a:pathLst>
                <a:path extrusionOk="0" h="1214" w="1298">
                  <a:moveTo>
                    <a:pt x="0" y="0"/>
                  </a:moveTo>
                  <a:lnTo>
                    <a:pt x="450" y="0"/>
                  </a:lnTo>
                  <a:lnTo>
                    <a:pt x="649" y="382"/>
                  </a:lnTo>
                  <a:lnTo>
                    <a:pt x="848" y="0"/>
                  </a:lnTo>
                  <a:lnTo>
                    <a:pt x="1298" y="0"/>
                  </a:lnTo>
                  <a:lnTo>
                    <a:pt x="845" y="742"/>
                  </a:lnTo>
                  <a:lnTo>
                    <a:pt x="845" y="1214"/>
                  </a:lnTo>
                  <a:lnTo>
                    <a:pt x="452" y="1214"/>
                  </a:lnTo>
                  <a:lnTo>
                    <a:pt x="452" y="744"/>
                  </a:lnTo>
                  <a:lnTo>
                    <a:pt x="452" y="7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32"/>
            <p:cNvSpPr/>
            <p:nvPr/>
          </p:nvSpPr>
          <p:spPr>
            <a:xfrm>
              <a:off x="960437" y="3829050"/>
              <a:ext cx="2603500" cy="1927225"/>
            </a:xfrm>
            <a:custGeom>
              <a:rect b="b" l="l" r="r" t="t"/>
              <a:pathLst>
                <a:path extrusionOk="0" h="1214" w="1640">
                  <a:moveTo>
                    <a:pt x="411" y="0"/>
                  </a:moveTo>
                  <a:lnTo>
                    <a:pt x="411" y="428"/>
                  </a:lnTo>
                  <a:lnTo>
                    <a:pt x="806" y="428"/>
                  </a:lnTo>
                  <a:lnTo>
                    <a:pt x="806" y="0"/>
                  </a:lnTo>
                  <a:lnTo>
                    <a:pt x="1221" y="0"/>
                  </a:lnTo>
                  <a:lnTo>
                    <a:pt x="1221" y="680"/>
                  </a:lnTo>
                  <a:lnTo>
                    <a:pt x="1225" y="759"/>
                  </a:lnTo>
                  <a:lnTo>
                    <a:pt x="1239" y="832"/>
                  </a:lnTo>
                  <a:lnTo>
                    <a:pt x="1261" y="903"/>
                  </a:lnTo>
                  <a:lnTo>
                    <a:pt x="1292" y="967"/>
                  </a:lnTo>
                  <a:lnTo>
                    <a:pt x="1331" y="1024"/>
                  </a:lnTo>
                  <a:lnTo>
                    <a:pt x="1378" y="1077"/>
                  </a:lnTo>
                  <a:lnTo>
                    <a:pt x="1431" y="1121"/>
                  </a:lnTo>
                  <a:lnTo>
                    <a:pt x="1495" y="1161"/>
                  </a:lnTo>
                  <a:lnTo>
                    <a:pt x="1563" y="1190"/>
                  </a:lnTo>
                  <a:lnTo>
                    <a:pt x="1640" y="1214"/>
                  </a:lnTo>
                  <a:lnTo>
                    <a:pt x="806" y="1214"/>
                  </a:lnTo>
                  <a:lnTo>
                    <a:pt x="806" y="768"/>
                  </a:lnTo>
                  <a:lnTo>
                    <a:pt x="411" y="768"/>
                  </a:lnTo>
                  <a:lnTo>
                    <a:pt x="411" y="1214"/>
                  </a:lnTo>
                  <a:lnTo>
                    <a:pt x="0" y="1214"/>
                  </a:lnTo>
                  <a:lnTo>
                    <a:pt x="0" y="2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32"/>
            <p:cNvSpPr/>
            <p:nvPr/>
          </p:nvSpPr>
          <p:spPr>
            <a:xfrm>
              <a:off x="4117977" y="3829050"/>
              <a:ext cx="2584450" cy="1927225"/>
            </a:xfrm>
            <a:custGeom>
              <a:rect b="b" l="l" r="r" t="t"/>
              <a:pathLst>
                <a:path extrusionOk="0" h="1214" w="1628">
                  <a:moveTo>
                    <a:pt x="830" y="340"/>
                  </a:moveTo>
                  <a:lnTo>
                    <a:pt x="830" y="874"/>
                  </a:lnTo>
                  <a:lnTo>
                    <a:pt x="985" y="874"/>
                  </a:lnTo>
                  <a:lnTo>
                    <a:pt x="1036" y="870"/>
                  </a:lnTo>
                  <a:lnTo>
                    <a:pt x="1082" y="856"/>
                  </a:lnTo>
                  <a:lnTo>
                    <a:pt x="1124" y="834"/>
                  </a:lnTo>
                  <a:lnTo>
                    <a:pt x="1159" y="803"/>
                  </a:lnTo>
                  <a:lnTo>
                    <a:pt x="1186" y="766"/>
                  </a:lnTo>
                  <a:lnTo>
                    <a:pt x="1208" y="722"/>
                  </a:lnTo>
                  <a:lnTo>
                    <a:pt x="1221" y="669"/>
                  </a:lnTo>
                  <a:lnTo>
                    <a:pt x="1226" y="609"/>
                  </a:lnTo>
                  <a:lnTo>
                    <a:pt x="1221" y="547"/>
                  </a:lnTo>
                  <a:lnTo>
                    <a:pt x="1208" y="494"/>
                  </a:lnTo>
                  <a:lnTo>
                    <a:pt x="1186" y="448"/>
                  </a:lnTo>
                  <a:lnTo>
                    <a:pt x="1159" y="411"/>
                  </a:lnTo>
                  <a:lnTo>
                    <a:pt x="1124" y="380"/>
                  </a:lnTo>
                  <a:lnTo>
                    <a:pt x="1082" y="358"/>
                  </a:lnTo>
                  <a:lnTo>
                    <a:pt x="1036" y="344"/>
                  </a:lnTo>
                  <a:lnTo>
                    <a:pt x="985" y="340"/>
                  </a:lnTo>
                  <a:lnTo>
                    <a:pt x="830" y="340"/>
                  </a:lnTo>
                  <a:close/>
                  <a:moveTo>
                    <a:pt x="420" y="0"/>
                  </a:moveTo>
                  <a:lnTo>
                    <a:pt x="998" y="0"/>
                  </a:lnTo>
                  <a:lnTo>
                    <a:pt x="1080" y="4"/>
                  </a:lnTo>
                  <a:lnTo>
                    <a:pt x="1157" y="15"/>
                  </a:lnTo>
                  <a:lnTo>
                    <a:pt x="1232" y="35"/>
                  </a:lnTo>
                  <a:lnTo>
                    <a:pt x="1301" y="62"/>
                  </a:lnTo>
                  <a:lnTo>
                    <a:pt x="1365" y="95"/>
                  </a:lnTo>
                  <a:lnTo>
                    <a:pt x="1422" y="135"/>
                  </a:lnTo>
                  <a:lnTo>
                    <a:pt x="1473" y="181"/>
                  </a:lnTo>
                  <a:lnTo>
                    <a:pt x="1519" y="236"/>
                  </a:lnTo>
                  <a:lnTo>
                    <a:pt x="1557" y="298"/>
                  </a:lnTo>
                  <a:lnTo>
                    <a:pt x="1588" y="366"/>
                  </a:lnTo>
                  <a:lnTo>
                    <a:pt x="1610" y="439"/>
                  </a:lnTo>
                  <a:lnTo>
                    <a:pt x="1623" y="521"/>
                  </a:lnTo>
                  <a:lnTo>
                    <a:pt x="1628" y="609"/>
                  </a:lnTo>
                  <a:lnTo>
                    <a:pt x="1623" y="695"/>
                  </a:lnTo>
                  <a:lnTo>
                    <a:pt x="1610" y="777"/>
                  </a:lnTo>
                  <a:lnTo>
                    <a:pt x="1588" y="850"/>
                  </a:lnTo>
                  <a:lnTo>
                    <a:pt x="1557" y="918"/>
                  </a:lnTo>
                  <a:lnTo>
                    <a:pt x="1519" y="980"/>
                  </a:lnTo>
                  <a:lnTo>
                    <a:pt x="1473" y="1033"/>
                  </a:lnTo>
                  <a:lnTo>
                    <a:pt x="1422" y="1079"/>
                  </a:lnTo>
                  <a:lnTo>
                    <a:pt x="1365" y="1121"/>
                  </a:lnTo>
                  <a:lnTo>
                    <a:pt x="1301" y="1154"/>
                  </a:lnTo>
                  <a:lnTo>
                    <a:pt x="1232" y="1179"/>
                  </a:lnTo>
                  <a:lnTo>
                    <a:pt x="1157" y="1199"/>
                  </a:lnTo>
                  <a:lnTo>
                    <a:pt x="1080" y="1210"/>
                  </a:lnTo>
                  <a:lnTo>
                    <a:pt x="998" y="1214"/>
                  </a:lnTo>
                  <a:lnTo>
                    <a:pt x="0" y="1214"/>
                  </a:lnTo>
                  <a:lnTo>
                    <a:pt x="78" y="1190"/>
                  </a:lnTo>
                  <a:lnTo>
                    <a:pt x="146" y="1157"/>
                  </a:lnTo>
                  <a:lnTo>
                    <a:pt x="210" y="1117"/>
                  </a:lnTo>
                  <a:lnTo>
                    <a:pt x="263" y="1068"/>
                  </a:lnTo>
                  <a:lnTo>
                    <a:pt x="312" y="1015"/>
                  </a:lnTo>
                  <a:lnTo>
                    <a:pt x="349" y="956"/>
                  </a:lnTo>
                  <a:lnTo>
                    <a:pt x="380" y="892"/>
                  </a:lnTo>
                  <a:lnTo>
                    <a:pt x="402" y="826"/>
                  </a:lnTo>
                  <a:lnTo>
                    <a:pt x="415" y="753"/>
                  </a:lnTo>
                  <a:lnTo>
                    <a:pt x="420" y="68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32"/>
          <p:cNvSpPr/>
          <p:nvPr/>
        </p:nvSpPr>
        <p:spPr>
          <a:xfrm>
            <a:off x="-1" y="2965992"/>
            <a:ext cx="12192000" cy="3891900"/>
          </a:xfrm>
          <a:prstGeom prst="rect">
            <a:avLst/>
          </a:prstGeom>
          <a:solidFill>
            <a:srgbClr val="D0D3D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32"/>
          <p:cNvSpPr/>
          <p:nvPr/>
        </p:nvSpPr>
        <p:spPr>
          <a:xfrm>
            <a:off x="3" y="0"/>
            <a:ext cx="317302" cy="6858000"/>
          </a:xfrm>
          <a:custGeom>
            <a:rect b="b" l="l" r="r" t="t"/>
            <a:pathLst>
              <a:path extrusionOk="0" h="6858000" w="238125">
                <a:moveTo>
                  <a:pt x="0" y="6858000"/>
                </a:moveTo>
                <a:lnTo>
                  <a:pt x="237744" y="6858000"/>
                </a:lnTo>
                <a:lnTo>
                  <a:pt x="23774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D2263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1" name="Google Shape;141;p32"/>
          <p:cNvGrpSpPr/>
          <p:nvPr/>
        </p:nvGrpSpPr>
        <p:grpSpPr>
          <a:xfrm>
            <a:off x="444754" y="6251687"/>
            <a:ext cx="1590841" cy="380947"/>
            <a:chOff x="2999845" y="3707023"/>
            <a:chExt cx="5474334" cy="1311348"/>
          </a:xfrm>
        </p:grpSpPr>
        <p:pic>
          <p:nvPicPr>
            <p:cNvPr id="142" name="Google Shape;142;p3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644403" y="3864893"/>
              <a:ext cx="1829776" cy="669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3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05025" y="3707023"/>
              <a:ext cx="1438699" cy="12657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Google Shape;144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999845" y="3842034"/>
              <a:ext cx="2116137" cy="117633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1" name="Google Shape;31;p6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38" name="Google Shape;38;p8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9" name="Google Shape;39;p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10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46" name="Google Shape;46;p10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7" name="Google Shape;47;p10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18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18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31.png"/><Relationship Id="rId10" Type="http://schemas.openxmlformats.org/officeDocument/2006/relationships/image" Target="../media/image25.png"/><Relationship Id="rId1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21.png"/><Relationship Id="rId9" Type="http://schemas.openxmlformats.org/officeDocument/2006/relationships/image" Target="../media/image22.png"/><Relationship Id="rId5" Type="http://schemas.openxmlformats.org/officeDocument/2006/relationships/image" Target="../media/image28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5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32.png"/><Relationship Id="rId5" Type="http://schemas.openxmlformats.org/officeDocument/2006/relationships/image" Target="../media/image47.png"/><Relationship Id="rId6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27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0" Type="http://schemas.openxmlformats.org/officeDocument/2006/relationships/image" Target="../media/image51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34.png"/><Relationship Id="rId9" Type="http://schemas.openxmlformats.org/officeDocument/2006/relationships/image" Target="../media/image41.jpg"/><Relationship Id="rId5" Type="http://schemas.openxmlformats.org/officeDocument/2006/relationships/image" Target="../media/image42.jpg"/><Relationship Id="rId6" Type="http://schemas.openxmlformats.org/officeDocument/2006/relationships/image" Target="../media/image45.jpg"/><Relationship Id="rId7" Type="http://schemas.openxmlformats.org/officeDocument/2006/relationships/image" Target="../media/image40.jpg"/><Relationship Id="rId8" Type="http://schemas.openxmlformats.org/officeDocument/2006/relationships/image" Target="../media/image4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5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Relationship Id="rId4" Type="http://schemas.openxmlformats.org/officeDocument/2006/relationships/image" Target="../media/image37.png"/><Relationship Id="rId5" Type="http://schemas.openxmlformats.org/officeDocument/2006/relationships/image" Target="../media/image36.png"/><Relationship Id="rId6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image" Target="../media/image5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Relationship Id="rId4" Type="http://schemas.openxmlformats.org/officeDocument/2006/relationships/image" Target="../media/image3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Relationship Id="rId4" Type="http://schemas.openxmlformats.org/officeDocument/2006/relationships/image" Target="../media/image5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5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Relationship Id="rId4" Type="http://schemas.openxmlformats.org/officeDocument/2006/relationships/image" Target="../media/image39.png"/><Relationship Id="rId9" Type="http://schemas.openxmlformats.org/officeDocument/2006/relationships/image" Target="../media/image50.png"/><Relationship Id="rId5" Type="http://schemas.openxmlformats.org/officeDocument/2006/relationships/image" Target="../media/image43.png"/><Relationship Id="rId6" Type="http://schemas.openxmlformats.org/officeDocument/2006/relationships/image" Target="../media/image49.png"/><Relationship Id="rId7" Type="http://schemas.openxmlformats.org/officeDocument/2006/relationships/image" Target="../media/image46.png"/><Relationship Id="rId8" Type="http://schemas.openxmlformats.org/officeDocument/2006/relationships/image" Target="../media/image4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Relationship Id="rId4" Type="http://schemas.openxmlformats.org/officeDocument/2006/relationships/image" Target="../media/image5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png"/><Relationship Id="rId4" Type="http://schemas.openxmlformats.org/officeDocument/2006/relationships/image" Target="../media/image5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png"/><Relationship Id="rId4" Type="http://schemas.openxmlformats.org/officeDocument/2006/relationships/image" Target="../media/image5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png"/><Relationship Id="rId4" Type="http://schemas.openxmlformats.org/officeDocument/2006/relationships/image" Target="../media/image5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png"/><Relationship Id="rId4" Type="http://schemas.openxmlformats.org/officeDocument/2006/relationships/image" Target="../media/image5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png"/><Relationship Id="rId4" Type="http://schemas.openxmlformats.org/officeDocument/2006/relationships/image" Target="../media/image56.png"/><Relationship Id="rId9" Type="http://schemas.openxmlformats.org/officeDocument/2006/relationships/image" Target="../media/image65.png"/><Relationship Id="rId5" Type="http://schemas.openxmlformats.org/officeDocument/2006/relationships/image" Target="../media/image60.png"/><Relationship Id="rId6" Type="http://schemas.openxmlformats.org/officeDocument/2006/relationships/image" Target="../media/image55.png"/><Relationship Id="rId7" Type="http://schemas.openxmlformats.org/officeDocument/2006/relationships/image" Target="../media/image63.png"/><Relationship Id="rId8" Type="http://schemas.openxmlformats.org/officeDocument/2006/relationships/image" Target="../media/image5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.png"/><Relationship Id="rId4" Type="http://schemas.openxmlformats.org/officeDocument/2006/relationships/image" Target="../media/image56.png"/><Relationship Id="rId9" Type="http://schemas.openxmlformats.org/officeDocument/2006/relationships/image" Target="../media/image75.png"/><Relationship Id="rId5" Type="http://schemas.openxmlformats.org/officeDocument/2006/relationships/image" Target="../media/image55.png"/><Relationship Id="rId6" Type="http://schemas.openxmlformats.org/officeDocument/2006/relationships/image" Target="../media/image57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.png"/><Relationship Id="rId4" Type="http://schemas.openxmlformats.org/officeDocument/2006/relationships/image" Target="../media/image64.png"/><Relationship Id="rId5" Type="http://schemas.openxmlformats.org/officeDocument/2006/relationships/image" Target="../media/image59.png"/><Relationship Id="rId6" Type="http://schemas.openxmlformats.org/officeDocument/2006/relationships/image" Target="../media/image7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.png"/><Relationship Id="rId4" Type="http://schemas.openxmlformats.org/officeDocument/2006/relationships/image" Target="../media/image5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.png"/><Relationship Id="rId4" Type="http://schemas.openxmlformats.org/officeDocument/2006/relationships/image" Target="../media/image69.png"/><Relationship Id="rId5" Type="http://schemas.openxmlformats.org/officeDocument/2006/relationships/image" Target="../media/image74.png"/><Relationship Id="rId6" Type="http://schemas.openxmlformats.org/officeDocument/2006/relationships/image" Target="../media/image62.png"/><Relationship Id="rId7" Type="http://schemas.openxmlformats.org/officeDocument/2006/relationships/image" Target="../media/image67.png"/><Relationship Id="rId8" Type="http://schemas.openxmlformats.org/officeDocument/2006/relationships/image" Target="../media/image6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8.jpg"/><Relationship Id="rId4" Type="http://schemas.openxmlformats.org/officeDocument/2006/relationships/image" Target="../media/image6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26.png"/><Relationship Id="rId5" Type="http://schemas.openxmlformats.org/officeDocument/2006/relationships/image" Target="../media/image9.png"/><Relationship Id="rId6" Type="http://schemas.openxmlformats.org/officeDocument/2006/relationships/image" Target="../media/image7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5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54.png"/><Relationship Id="rId6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5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85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1875" y="2791400"/>
            <a:ext cx="1906976" cy="3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3"/>
          <p:cNvSpPr/>
          <p:nvPr/>
        </p:nvSpPr>
        <p:spPr>
          <a:xfrm>
            <a:off x="801875" y="3351000"/>
            <a:ext cx="653700" cy="103800"/>
          </a:xfrm>
          <a:prstGeom prst="rect">
            <a:avLst/>
          </a:prstGeom>
          <a:solidFill>
            <a:srgbClr val="E5271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33"/>
          <p:cNvSpPr txBox="1"/>
          <p:nvPr/>
        </p:nvSpPr>
        <p:spPr>
          <a:xfrm>
            <a:off x="725680" y="4914304"/>
            <a:ext cx="9077100" cy="447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st="19050">
              <a:srgbClr val="000000">
                <a:alpha val="345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900" u="none" cap="none" strike="noStrike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Claudia Asca</a:t>
            </a:r>
            <a:endParaRPr b="1" i="1" sz="19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s-419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  <a:t>Gerente de compras y contratos</a:t>
            </a:r>
            <a:endParaRPr i="1" u="none" cap="none" strike="noStrike"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54" name="Google Shape;154;p33"/>
          <p:cNvSpPr/>
          <p:nvPr/>
        </p:nvSpPr>
        <p:spPr>
          <a:xfrm>
            <a:off x="3888300" y="3666475"/>
            <a:ext cx="4697400" cy="548100"/>
          </a:xfrm>
          <a:prstGeom prst="rect">
            <a:avLst/>
          </a:prstGeom>
          <a:solidFill>
            <a:srgbClr val="D61A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33"/>
          <p:cNvSpPr txBox="1"/>
          <p:nvPr/>
        </p:nvSpPr>
        <p:spPr>
          <a:xfrm>
            <a:off x="725675" y="3579600"/>
            <a:ext cx="8940000" cy="12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3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Desarrollo de proveedores locales</a:t>
            </a:r>
            <a:endParaRPr b="1" sz="3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3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en entornos mineros</a:t>
            </a:r>
            <a:endParaRPr sz="3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2"/>
          <p:cNvSpPr txBox="1"/>
          <p:nvPr>
            <p:ph idx="12" type="sldNum"/>
          </p:nvPr>
        </p:nvSpPr>
        <p:spPr>
          <a:xfrm>
            <a:off x="0" y="6499571"/>
            <a:ext cx="429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348" name="Google Shape;34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42"/>
          <p:cNvSpPr txBox="1"/>
          <p:nvPr/>
        </p:nvSpPr>
        <p:spPr>
          <a:xfrm>
            <a:off x="619888" y="4521318"/>
            <a:ext cx="22473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419" sz="1500" u="none" cap="none" strike="noStrike">
                <a:solidFill>
                  <a:srgbClr val="273744"/>
                </a:solidFill>
                <a:latin typeface="Ubuntu"/>
                <a:ea typeface="Ubuntu"/>
                <a:cs typeface="Ubuntu"/>
                <a:sym typeface="Ubuntu"/>
              </a:rPr>
              <a:t>Generar un impacto positivo</a:t>
            </a:r>
            <a:r>
              <a:rPr i="0" lang="es-419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 en nuestros colaboradores y comunidades.</a:t>
            </a:r>
            <a:endParaRPr i="0" u="none" cap="none" strike="noStrike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i="0" u="none" cap="none" strike="noStrike">
              <a:solidFill>
                <a:srgbClr val="273744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50" name="Google Shape;350;p42"/>
          <p:cNvSpPr txBox="1"/>
          <p:nvPr/>
        </p:nvSpPr>
        <p:spPr>
          <a:xfrm>
            <a:off x="3576875" y="4521314"/>
            <a:ext cx="1702800" cy="9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i="0" lang="es-419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Lograr la </a:t>
            </a:r>
            <a:r>
              <a:rPr b="1" i="0" lang="es-419" sz="1500" u="none" cap="none" strike="noStrike">
                <a:solidFill>
                  <a:srgbClr val="273744"/>
                </a:solidFill>
                <a:latin typeface="Ubuntu"/>
                <a:ea typeface="Ubuntu"/>
                <a:cs typeface="Ubuntu"/>
                <a:sym typeface="Ubuntu"/>
              </a:rPr>
              <a:t>excelencia operacional.</a:t>
            </a:r>
            <a:endParaRPr b="1" i="0" sz="1500" u="none" cap="none" strike="noStrike">
              <a:solidFill>
                <a:srgbClr val="273744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i="0" u="none" cap="none" strike="noStrike">
              <a:solidFill>
                <a:srgbClr val="273744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i="0" u="none" cap="none" strike="noStrike">
              <a:solidFill>
                <a:srgbClr val="273744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51" name="Google Shape;351;p42"/>
          <p:cNvSpPr txBox="1"/>
          <p:nvPr/>
        </p:nvSpPr>
        <p:spPr>
          <a:xfrm>
            <a:off x="6037736" y="4521325"/>
            <a:ext cx="2343900" cy="9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419" sz="1500" u="none" cap="none" strike="noStrike">
                <a:solidFill>
                  <a:srgbClr val="273744"/>
                </a:solidFill>
                <a:latin typeface="Ubuntu"/>
                <a:ea typeface="Ubuntu"/>
                <a:cs typeface="Ubuntu"/>
                <a:sym typeface="Ubuntu"/>
              </a:rPr>
              <a:t>Mantener y fortalecer </a:t>
            </a:r>
            <a:r>
              <a:rPr i="0" lang="es-419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nuestra cultura de </a:t>
            </a:r>
            <a:r>
              <a:rPr lang="es-419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s</a:t>
            </a:r>
            <a:r>
              <a:rPr i="0" lang="es-419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eguridad y </a:t>
            </a:r>
            <a:r>
              <a:rPr lang="es-419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m</a:t>
            </a:r>
            <a:r>
              <a:rPr i="0" lang="es-419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edio </a:t>
            </a:r>
            <a:r>
              <a:rPr lang="es-419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a</a:t>
            </a:r>
            <a:r>
              <a:rPr i="0" lang="es-419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mbiente.</a:t>
            </a:r>
            <a:endParaRPr i="0" u="none" cap="none" strike="noStrike">
              <a:solidFill>
                <a:srgbClr val="273744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u="none" cap="none" strike="noStrike">
              <a:solidFill>
                <a:srgbClr val="273744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i="0" u="none" cap="none" strike="noStrike">
              <a:solidFill>
                <a:srgbClr val="273744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52" name="Google Shape;352;p42"/>
          <p:cNvSpPr txBox="1"/>
          <p:nvPr/>
        </p:nvSpPr>
        <p:spPr>
          <a:xfrm>
            <a:off x="8697250" y="4521334"/>
            <a:ext cx="25719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419" sz="1500" u="none" cap="none" strike="noStrike">
                <a:solidFill>
                  <a:srgbClr val="273744"/>
                </a:solidFill>
                <a:latin typeface="Ubuntu"/>
                <a:ea typeface="Ubuntu"/>
                <a:cs typeface="Ubuntu"/>
                <a:sym typeface="Ubuntu"/>
              </a:rPr>
              <a:t>Incrementar </a:t>
            </a:r>
            <a:br>
              <a:rPr b="1" i="0" lang="es-419" u="none" cap="none" strike="noStrike">
                <a:solidFill>
                  <a:srgbClr val="273744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i="0" lang="es-419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nuestras reservas y </a:t>
            </a:r>
            <a:r>
              <a:rPr b="1" i="0" lang="es-419" u="none" cap="none" strike="noStrike">
                <a:solidFill>
                  <a:srgbClr val="273744"/>
                </a:solidFill>
                <a:latin typeface="Ubuntu"/>
                <a:ea typeface="Ubuntu"/>
                <a:cs typeface="Ubuntu"/>
                <a:sym typeface="Ubuntu"/>
              </a:rPr>
              <a:t>desarrollar </a:t>
            </a:r>
            <a:r>
              <a:rPr i="0" lang="es-419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nuevas operaciones.</a:t>
            </a:r>
            <a:endParaRPr i="0" u="none" cap="none" strike="noStrike">
              <a:solidFill>
                <a:srgbClr val="273744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i="0" u="none" cap="none" strike="noStrike">
              <a:solidFill>
                <a:srgbClr val="273744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i="0" u="none" cap="none" strike="noStrike">
              <a:solidFill>
                <a:srgbClr val="273744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353" name="Google Shape;35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1475" y="2304207"/>
            <a:ext cx="1464116" cy="2090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97807" y="2304207"/>
            <a:ext cx="1460933" cy="2090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79214" y="2302675"/>
            <a:ext cx="1460933" cy="209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52717" y="2302675"/>
            <a:ext cx="1460933" cy="209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36702" y="2774596"/>
            <a:ext cx="813665" cy="537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878206" y="2654642"/>
            <a:ext cx="695244" cy="70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460421" y="2502515"/>
            <a:ext cx="1045536" cy="10067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0" name="Google Shape;360;p42"/>
          <p:cNvGrpSpPr/>
          <p:nvPr/>
        </p:nvGrpSpPr>
        <p:grpSpPr>
          <a:xfrm>
            <a:off x="4080690" y="2575276"/>
            <a:ext cx="695230" cy="861028"/>
            <a:chOff x="4200058" y="2561879"/>
            <a:chExt cx="872637" cy="1122446"/>
          </a:xfrm>
        </p:grpSpPr>
        <p:pic>
          <p:nvPicPr>
            <p:cNvPr id="361" name="Google Shape;361;p42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200058" y="2561879"/>
              <a:ext cx="872637" cy="11224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2" name="Google Shape;362;p42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4459050" y="2819750"/>
              <a:ext cx="354666" cy="33978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12192001" cy="685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3"/>
          <p:cNvPicPr preferRelativeResize="0"/>
          <p:nvPr/>
        </p:nvPicPr>
        <p:blipFill>
          <a:blip r:embed="rId4">
            <a:alphaModFix amt="18000"/>
          </a:blip>
          <a:stretch>
            <a:fillRect/>
          </a:stretch>
        </p:blipFill>
        <p:spPr>
          <a:xfrm>
            <a:off x="1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3"/>
          <p:cNvSpPr txBox="1"/>
          <p:nvPr>
            <p:ph idx="12" type="sldNum"/>
          </p:nvPr>
        </p:nvSpPr>
        <p:spPr>
          <a:xfrm>
            <a:off x="0" y="6499571"/>
            <a:ext cx="429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371" name="Google Shape;371;p43"/>
          <p:cNvSpPr txBox="1"/>
          <p:nvPr/>
        </p:nvSpPr>
        <p:spPr>
          <a:xfrm>
            <a:off x="2352097" y="2614175"/>
            <a:ext cx="70029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es-419" sz="2400">
                <a:solidFill>
                  <a:srgbClr val="1D252C"/>
                </a:solidFill>
                <a:latin typeface="Ubuntu"/>
                <a:ea typeface="Ubuntu"/>
                <a:cs typeface="Ubuntu"/>
                <a:sym typeface="Ubuntu"/>
              </a:rPr>
              <a:t>ALGUNOS DATOS</a:t>
            </a:r>
            <a:endParaRPr b="1" sz="2400">
              <a:solidFill>
                <a:srgbClr val="1D252C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b="1" lang="es-419" sz="6000">
                <a:solidFill>
                  <a:srgbClr val="085890"/>
                </a:solidFill>
                <a:latin typeface="Ubuntu"/>
                <a:ea typeface="Ubuntu"/>
                <a:cs typeface="Ubuntu"/>
                <a:sym typeface="Ubuntu"/>
              </a:rPr>
              <a:t>ESTADÍSTICOS</a:t>
            </a:r>
            <a:endParaRPr b="1" sz="2400">
              <a:solidFill>
                <a:srgbClr val="08589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72" name="Google Shape;372;p43"/>
          <p:cNvSpPr/>
          <p:nvPr/>
        </p:nvSpPr>
        <p:spPr>
          <a:xfrm>
            <a:off x="5487700" y="3999575"/>
            <a:ext cx="731700" cy="104100"/>
          </a:xfrm>
          <a:prstGeom prst="rect">
            <a:avLst/>
          </a:prstGeom>
          <a:solidFill>
            <a:srgbClr val="F48C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3550" y="3548225"/>
            <a:ext cx="1864350" cy="1866866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4"/>
          <p:cNvSpPr txBox="1"/>
          <p:nvPr/>
        </p:nvSpPr>
        <p:spPr>
          <a:xfrm>
            <a:off x="571475" y="3135475"/>
            <a:ext cx="26685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0" lang="es-419" sz="18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 población asciende a</a:t>
            </a:r>
            <a:endParaRPr i="0" sz="180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1" name="Google Shape;381;p44"/>
          <p:cNvSpPr txBox="1"/>
          <p:nvPr/>
        </p:nvSpPr>
        <p:spPr>
          <a:xfrm>
            <a:off x="1312350" y="4289100"/>
            <a:ext cx="13014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600">
                <a:solidFill>
                  <a:srgbClr val="085890"/>
                </a:solidFill>
                <a:latin typeface="Ubuntu"/>
                <a:ea typeface="Ubuntu"/>
                <a:cs typeface="Ubuntu"/>
                <a:sym typeface="Ubuntu"/>
              </a:rPr>
              <a:t>69,763</a:t>
            </a:r>
            <a:endParaRPr b="1">
              <a:solidFill>
                <a:srgbClr val="08589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2" name="Google Shape;382;p44"/>
          <p:cNvSpPr txBox="1"/>
          <p:nvPr/>
        </p:nvSpPr>
        <p:spPr>
          <a:xfrm>
            <a:off x="850775" y="5432850"/>
            <a:ext cx="26205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habitantes predominantemente </a:t>
            </a:r>
            <a:r>
              <a:rPr b="1" lang="es-419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rural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3" name="Google Shape;383;p44"/>
          <p:cNvSpPr/>
          <p:nvPr/>
        </p:nvSpPr>
        <p:spPr>
          <a:xfrm>
            <a:off x="4308525" y="2669825"/>
            <a:ext cx="3461700" cy="3309000"/>
          </a:xfrm>
          <a:prstGeom prst="rect">
            <a:avLst/>
          </a:prstGeom>
          <a:noFill/>
          <a:ln cap="flat" cmpd="sng" w="19050">
            <a:solidFill>
              <a:srgbClr val="0858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44"/>
          <p:cNvSpPr txBox="1"/>
          <p:nvPr/>
        </p:nvSpPr>
        <p:spPr>
          <a:xfrm>
            <a:off x="4445625" y="2720600"/>
            <a:ext cx="31470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419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El índice de desarrollo humano de Chumbivilcas está entre los más bajos del Perú. Se encuentra en el puesto</a:t>
            </a:r>
            <a:endParaRPr b="1"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85" name="Google Shape;385;p44"/>
          <p:cNvSpPr txBox="1"/>
          <p:nvPr/>
        </p:nvSpPr>
        <p:spPr>
          <a:xfrm>
            <a:off x="4833150" y="3983725"/>
            <a:ext cx="2304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7000">
                <a:solidFill>
                  <a:srgbClr val="085890"/>
                </a:solidFill>
                <a:latin typeface="Ubuntu"/>
                <a:ea typeface="Ubuntu"/>
                <a:cs typeface="Ubuntu"/>
                <a:sym typeface="Ubuntu"/>
              </a:rPr>
              <a:t>158</a:t>
            </a:r>
            <a:endParaRPr b="1" sz="7000">
              <a:solidFill>
                <a:srgbClr val="08589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6" name="Google Shape;386;p44"/>
          <p:cNvSpPr txBox="1"/>
          <p:nvPr/>
        </p:nvSpPr>
        <p:spPr>
          <a:xfrm>
            <a:off x="4368225" y="5290500"/>
            <a:ext cx="3342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000">
                <a:solidFill>
                  <a:srgbClr val="085890"/>
                </a:solidFill>
                <a:latin typeface="Ubuntu"/>
                <a:ea typeface="Ubuntu"/>
                <a:cs typeface="Ubuntu"/>
                <a:sym typeface="Ubuntu"/>
              </a:rPr>
              <a:t>de 198 provincias del país</a:t>
            </a:r>
            <a:endParaRPr b="1">
              <a:solidFill>
                <a:srgbClr val="085890"/>
              </a:solidFill>
            </a:endParaRPr>
          </a:p>
        </p:txBody>
      </p:sp>
      <p:cxnSp>
        <p:nvCxnSpPr>
          <p:cNvPr id="387" name="Google Shape;387;p44"/>
          <p:cNvCxnSpPr/>
          <p:nvPr/>
        </p:nvCxnSpPr>
        <p:spPr>
          <a:xfrm>
            <a:off x="4692223" y="5074779"/>
            <a:ext cx="2620500" cy="0"/>
          </a:xfrm>
          <a:prstGeom prst="straightConnector1">
            <a:avLst/>
          </a:prstGeom>
          <a:noFill/>
          <a:ln cap="flat" cmpd="sng" w="19050">
            <a:solidFill>
              <a:srgbClr val="D2263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8" name="Google Shape;388;p44"/>
          <p:cNvSpPr/>
          <p:nvPr/>
        </p:nvSpPr>
        <p:spPr>
          <a:xfrm>
            <a:off x="-948434" y="1997608"/>
            <a:ext cx="6200100" cy="468300"/>
          </a:xfrm>
          <a:prstGeom prst="roundRect">
            <a:avLst>
              <a:gd fmla="val 16667" name="adj"/>
            </a:avLst>
          </a:prstGeom>
          <a:solidFill>
            <a:srgbClr val="D226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44"/>
          <p:cNvSpPr txBox="1"/>
          <p:nvPr/>
        </p:nvSpPr>
        <p:spPr>
          <a:xfrm>
            <a:off x="2081028" y="1942191"/>
            <a:ext cx="33423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Demográfico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390" name="Google Shape;390;p44"/>
          <p:cNvSpPr/>
          <p:nvPr/>
        </p:nvSpPr>
        <p:spPr>
          <a:xfrm>
            <a:off x="702330" y="1722498"/>
            <a:ext cx="998100" cy="998100"/>
          </a:xfrm>
          <a:prstGeom prst="ellipse">
            <a:avLst/>
          </a:prstGeom>
          <a:solidFill>
            <a:srgbClr val="D22630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1" name="Google Shape;391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5440" y="1977164"/>
            <a:ext cx="811790" cy="48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4"/>
          <p:cNvSpPr/>
          <p:nvPr/>
        </p:nvSpPr>
        <p:spPr>
          <a:xfrm>
            <a:off x="3270450" y="4136059"/>
            <a:ext cx="747300" cy="659400"/>
          </a:xfrm>
          <a:prstGeom prst="chevron">
            <a:avLst>
              <a:gd fmla="val 50000" name="adj"/>
            </a:avLst>
          </a:prstGeom>
          <a:solidFill>
            <a:srgbClr val="E6E6E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3" name="Google Shape;393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52662" y="2135796"/>
            <a:ext cx="3934763" cy="3396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52662" y="2135796"/>
            <a:ext cx="3934763" cy="339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83496">
            <a:off x="973550" y="4005425"/>
            <a:ext cx="1864351" cy="1866865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45"/>
          <p:cNvSpPr txBox="1"/>
          <p:nvPr/>
        </p:nvSpPr>
        <p:spPr>
          <a:xfrm>
            <a:off x="315575" y="2906875"/>
            <a:ext cx="32559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0" lang="es-419" sz="18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 p</a:t>
            </a:r>
            <a:r>
              <a:rPr lang="es-419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roporción de la P</a:t>
            </a:r>
            <a:r>
              <a:rPr i="0" lang="es-419" sz="18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oblación </a:t>
            </a:r>
            <a:r>
              <a:rPr lang="es-419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Económicamente Activa (PEA):</a:t>
            </a:r>
            <a:endParaRPr i="0" sz="180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03" name="Google Shape;403;p45"/>
          <p:cNvSpPr txBox="1"/>
          <p:nvPr/>
        </p:nvSpPr>
        <p:spPr>
          <a:xfrm>
            <a:off x="1398875" y="4701850"/>
            <a:ext cx="10137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3300">
                <a:solidFill>
                  <a:srgbClr val="085890"/>
                </a:solidFill>
                <a:latin typeface="Ubuntu"/>
                <a:ea typeface="Ubuntu"/>
                <a:cs typeface="Ubuntu"/>
                <a:sym typeface="Ubuntu"/>
              </a:rPr>
              <a:t>86,5</a:t>
            </a:r>
            <a:endParaRPr b="1" sz="2100">
              <a:solidFill>
                <a:srgbClr val="08589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04" name="Google Shape;404;p45"/>
          <p:cNvSpPr/>
          <p:nvPr/>
        </p:nvSpPr>
        <p:spPr>
          <a:xfrm>
            <a:off x="-948434" y="1997608"/>
            <a:ext cx="6199967" cy="468256"/>
          </a:xfrm>
          <a:prstGeom prst="roundRect">
            <a:avLst>
              <a:gd fmla="val 16667" name="adj"/>
            </a:avLst>
          </a:prstGeom>
          <a:solidFill>
            <a:srgbClr val="D226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45"/>
          <p:cNvSpPr txBox="1"/>
          <p:nvPr/>
        </p:nvSpPr>
        <p:spPr>
          <a:xfrm>
            <a:off x="2167453" y="1952428"/>
            <a:ext cx="33423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Empleo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406" name="Google Shape;406;p45"/>
          <p:cNvSpPr/>
          <p:nvPr/>
        </p:nvSpPr>
        <p:spPr>
          <a:xfrm>
            <a:off x="702330" y="1722498"/>
            <a:ext cx="998011" cy="998011"/>
          </a:xfrm>
          <a:prstGeom prst="ellipse">
            <a:avLst/>
          </a:prstGeom>
          <a:solidFill>
            <a:srgbClr val="D22630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7" name="Google Shape;407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3562" y="1866376"/>
            <a:ext cx="484025" cy="71025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45"/>
          <p:cNvSpPr txBox="1"/>
          <p:nvPr/>
        </p:nvSpPr>
        <p:spPr>
          <a:xfrm>
            <a:off x="4340325" y="2843075"/>
            <a:ext cx="3339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419" sz="13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La </a:t>
            </a:r>
            <a:r>
              <a:rPr b="1" lang="es-419" sz="1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PEA</a:t>
            </a:r>
            <a:r>
              <a:rPr lang="es-419" sz="13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 se encuentra ocupada:</a:t>
            </a:r>
            <a:endParaRPr sz="1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09" name="Google Shape;409;p45"/>
          <p:cNvSpPr txBox="1"/>
          <p:nvPr/>
        </p:nvSpPr>
        <p:spPr>
          <a:xfrm>
            <a:off x="4785675" y="3142350"/>
            <a:ext cx="2449200" cy="6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3900">
                <a:solidFill>
                  <a:srgbClr val="085890"/>
                </a:solidFill>
                <a:latin typeface="Ubuntu"/>
                <a:ea typeface="Ubuntu"/>
                <a:cs typeface="Ubuntu"/>
                <a:sym typeface="Ubuntu"/>
              </a:rPr>
              <a:t>85.5%</a:t>
            </a:r>
            <a:endParaRPr b="1" sz="3900">
              <a:solidFill>
                <a:srgbClr val="08589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10" name="Google Shape;410;p45"/>
          <p:cNvSpPr/>
          <p:nvPr/>
        </p:nvSpPr>
        <p:spPr>
          <a:xfrm>
            <a:off x="4376150" y="2824675"/>
            <a:ext cx="3255900" cy="1524300"/>
          </a:xfrm>
          <a:prstGeom prst="rect">
            <a:avLst/>
          </a:prstGeom>
          <a:noFill/>
          <a:ln cap="flat" cmpd="sng" w="19050">
            <a:solidFill>
              <a:srgbClr val="0858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1" name="Google Shape;411;p45"/>
          <p:cNvCxnSpPr/>
          <p:nvPr/>
        </p:nvCxnSpPr>
        <p:spPr>
          <a:xfrm>
            <a:off x="4700025" y="3730954"/>
            <a:ext cx="2620500" cy="0"/>
          </a:xfrm>
          <a:prstGeom prst="straightConnector1">
            <a:avLst/>
          </a:prstGeom>
          <a:noFill/>
          <a:ln cap="flat" cmpd="sng" w="19050">
            <a:solidFill>
              <a:srgbClr val="D2263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2" name="Google Shape;412;p45"/>
          <p:cNvSpPr txBox="1"/>
          <p:nvPr/>
        </p:nvSpPr>
        <p:spPr>
          <a:xfrm>
            <a:off x="4218500" y="3712425"/>
            <a:ext cx="357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Solo el </a:t>
            </a:r>
            <a:r>
              <a:rPr b="1" lang="es-419" sz="1500">
                <a:solidFill>
                  <a:srgbClr val="0B5890"/>
                </a:solidFill>
                <a:latin typeface="Ubuntu"/>
                <a:ea typeface="Ubuntu"/>
                <a:cs typeface="Ubuntu"/>
                <a:sym typeface="Ubuntu"/>
              </a:rPr>
              <a:t>1%</a:t>
            </a:r>
            <a:r>
              <a:rPr b="1" lang="es-419" sz="1300">
                <a:solidFill>
                  <a:srgbClr val="0B589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s-419" sz="13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de la población es </a:t>
            </a:r>
            <a:r>
              <a:rPr b="1" lang="es-419" sz="1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PEA</a:t>
            </a:r>
            <a:endParaRPr b="1" sz="1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y no se encuentra ocupada.</a:t>
            </a:r>
            <a:endParaRPr sz="1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13" name="Google Shape;413;p45"/>
          <p:cNvSpPr txBox="1"/>
          <p:nvPr/>
        </p:nvSpPr>
        <p:spPr>
          <a:xfrm>
            <a:off x="4504100" y="4652600"/>
            <a:ext cx="3000000" cy="5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La </a:t>
            </a:r>
            <a:r>
              <a:rPr b="1" lang="es-419" sz="1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PEA</a:t>
            </a:r>
            <a:r>
              <a:rPr lang="es-419" sz="13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 ocupada que cuenta con trabajo formal es de tan solo el </a:t>
            </a:r>
            <a:endParaRPr sz="13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414" name="Google Shape;414;p45"/>
          <p:cNvSpPr/>
          <p:nvPr/>
        </p:nvSpPr>
        <p:spPr>
          <a:xfrm>
            <a:off x="4382325" y="4625775"/>
            <a:ext cx="3255900" cy="1131600"/>
          </a:xfrm>
          <a:prstGeom prst="rect">
            <a:avLst/>
          </a:prstGeom>
          <a:noFill/>
          <a:ln cap="flat" cmpd="sng" w="19050">
            <a:solidFill>
              <a:srgbClr val="0858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45"/>
          <p:cNvSpPr txBox="1"/>
          <p:nvPr/>
        </p:nvSpPr>
        <p:spPr>
          <a:xfrm>
            <a:off x="4785675" y="5119625"/>
            <a:ext cx="2449200" cy="6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3900">
                <a:solidFill>
                  <a:srgbClr val="085890"/>
                </a:solidFill>
                <a:latin typeface="Ubuntu"/>
                <a:ea typeface="Ubuntu"/>
                <a:cs typeface="Ubuntu"/>
                <a:sym typeface="Ubuntu"/>
              </a:rPr>
              <a:t>7</a:t>
            </a:r>
            <a:r>
              <a:rPr b="1" lang="es-419" sz="3900">
                <a:solidFill>
                  <a:srgbClr val="085890"/>
                </a:solidFill>
                <a:latin typeface="Ubuntu"/>
                <a:ea typeface="Ubuntu"/>
                <a:cs typeface="Ubuntu"/>
                <a:sym typeface="Ubuntu"/>
              </a:rPr>
              <a:t>%</a:t>
            </a:r>
            <a:endParaRPr b="1" sz="3900">
              <a:solidFill>
                <a:srgbClr val="08589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16" name="Google Shape;416;p45"/>
          <p:cNvSpPr/>
          <p:nvPr/>
        </p:nvSpPr>
        <p:spPr>
          <a:xfrm>
            <a:off x="3270450" y="4136059"/>
            <a:ext cx="747300" cy="659400"/>
          </a:xfrm>
          <a:prstGeom prst="chevron">
            <a:avLst>
              <a:gd fmla="val 50000" name="adj"/>
            </a:avLst>
          </a:prstGeom>
          <a:solidFill>
            <a:srgbClr val="E6E6E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6"/>
          <p:cNvSpPr txBox="1"/>
          <p:nvPr>
            <p:ph idx="12" type="sldNum"/>
          </p:nvPr>
        </p:nvSpPr>
        <p:spPr>
          <a:xfrm>
            <a:off x="0" y="6499571"/>
            <a:ext cx="429600" cy="3651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423" name="Google Shape;42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8112" y="781975"/>
            <a:ext cx="3108175" cy="513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46"/>
          <p:cNvSpPr/>
          <p:nvPr/>
        </p:nvSpPr>
        <p:spPr>
          <a:xfrm>
            <a:off x="5900725" y="5308250"/>
            <a:ext cx="52500" cy="52500"/>
          </a:xfrm>
          <a:prstGeom prst="ellipse">
            <a:avLst/>
          </a:prstGeom>
          <a:solidFill>
            <a:srgbClr val="E9243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6" name="Google Shape;426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3925" y="1591395"/>
            <a:ext cx="2055532" cy="1721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71506" y="801555"/>
            <a:ext cx="1721308" cy="1721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5102" y="4189134"/>
            <a:ext cx="2036526" cy="1721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87645" y="2640468"/>
            <a:ext cx="1735834" cy="1721309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6"/>
          <p:cNvSpPr txBox="1"/>
          <p:nvPr/>
        </p:nvSpPr>
        <p:spPr>
          <a:xfrm>
            <a:off x="2905850" y="3696275"/>
            <a:ext cx="1045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 desnutrición crónica en niños menores de 5 años.</a:t>
            </a:r>
            <a:endParaRPr sz="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31" name="Google Shape;431;p46"/>
          <p:cNvSpPr txBox="1"/>
          <p:nvPr/>
        </p:nvSpPr>
        <p:spPr>
          <a:xfrm>
            <a:off x="2797925" y="3364725"/>
            <a:ext cx="11283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300">
                <a:solidFill>
                  <a:srgbClr val="0C6A7F"/>
                </a:solidFill>
                <a:latin typeface="Ubuntu"/>
                <a:ea typeface="Ubuntu"/>
                <a:cs typeface="Ubuntu"/>
                <a:sym typeface="Ubuntu"/>
              </a:rPr>
              <a:t>17.8</a:t>
            </a:r>
            <a:r>
              <a:rPr b="1" lang="es-419" sz="2300">
                <a:solidFill>
                  <a:srgbClr val="0C6A7F"/>
                </a:solidFill>
                <a:latin typeface="Ubuntu"/>
                <a:ea typeface="Ubuntu"/>
                <a:cs typeface="Ubuntu"/>
                <a:sym typeface="Ubuntu"/>
              </a:rPr>
              <a:t>%</a:t>
            </a:r>
            <a:endParaRPr b="1" sz="2300">
              <a:solidFill>
                <a:srgbClr val="0C6A7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32" name="Google Shape;432;p46"/>
          <p:cNvSpPr txBox="1"/>
          <p:nvPr/>
        </p:nvSpPr>
        <p:spPr>
          <a:xfrm>
            <a:off x="1797650" y="5360750"/>
            <a:ext cx="1203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75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 la población</a:t>
            </a:r>
            <a:endParaRPr sz="75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75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no tiene acceso a servicios de </a:t>
            </a:r>
            <a:r>
              <a:rPr lang="es-419" sz="75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desagüe.</a:t>
            </a:r>
            <a:r>
              <a:rPr lang="es-419" sz="75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75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75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33" name="Google Shape;433;p46"/>
          <p:cNvSpPr txBox="1"/>
          <p:nvPr/>
        </p:nvSpPr>
        <p:spPr>
          <a:xfrm>
            <a:off x="1777050" y="5040250"/>
            <a:ext cx="7857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300">
                <a:solidFill>
                  <a:srgbClr val="641C50"/>
                </a:solidFill>
                <a:latin typeface="Ubuntu"/>
                <a:ea typeface="Ubuntu"/>
                <a:cs typeface="Ubuntu"/>
                <a:sym typeface="Ubuntu"/>
              </a:rPr>
              <a:t>77</a:t>
            </a:r>
            <a:r>
              <a:rPr b="1" lang="es-419" sz="2300">
                <a:solidFill>
                  <a:srgbClr val="641C50"/>
                </a:solidFill>
                <a:latin typeface="Ubuntu"/>
                <a:ea typeface="Ubuntu"/>
                <a:cs typeface="Ubuntu"/>
                <a:sym typeface="Ubuntu"/>
              </a:rPr>
              <a:t>%</a:t>
            </a:r>
            <a:endParaRPr b="1" sz="2300">
              <a:solidFill>
                <a:srgbClr val="641C5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434" name="Google Shape;434;p46"/>
          <p:cNvGrpSpPr/>
          <p:nvPr/>
        </p:nvGrpSpPr>
        <p:grpSpPr>
          <a:xfrm>
            <a:off x="1323625" y="2094375"/>
            <a:ext cx="1108575" cy="1037175"/>
            <a:chOff x="1323625" y="2094375"/>
            <a:chExt cx="1108575" cy="1037175"/>
          </a:xfrm>
        </p:grpSpPr>
        <p:sp>
          <p:nvSpPr>
            <p:cNvPr id="435" name="Google Shape;435;p46"/>
            <p:cNvSpPr txBox="1"/>
            <p:nvPr/>
          </p:nvSpPr>
          <p:spPr>
            <a:xfrm>
              <a:off x="1359400" y="2766450"/>
              <a:ext cx="10728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50" spcFirstLastPara="1" rIns="91450" wrap="square" tIns="4570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419" sz="800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no tiene educación</a:t>
              </a:r>
              <a:endParaRPr sz="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419" sz="800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su</a:t>
              </a:r>
              <a:r>
                <a:rPr lang="es-419" sz="800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perior comple</a:t>
              </a:r>
              <a:r>
                <a:rPr lang="es-419" sz="800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ta.</a:t>
              </a:r>
              <a:endParaRPr sz="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sz="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sp>
          <p:nvSpPr>
            <p:cNvPr id="436" name="Google Shape;436;p46"/>
            <p:cNvSpPr txBox="1"/>
            <p:nvPr/>
          </p:nvSpPr>
          <p:spPr>
            <a:xfrm>
              <a:off x="1323625" y="2446650"/>
              <a:ext cx="785700" cy="46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419" sz="2300">
                  <a:solidFill>
                    <a:srgbClr val="EF9528"/>
                  </a:solidFill>
                  <a:latin typeface="Ubuntu"/>
                  <a:ea typeface="Ubuntu"/>
                  <a:cs typeface="Ubuntu"/>
                  <a:sym typeface="Ubuntu"/>
                </a:rPr>
                <a:t>92</a:t>
              </a:r>
              <a:r>
                <a:rPr b="1" lang="es-419" sz="2300">
                  <a:solidFill>
                    <a:srgbClr val="EF9528"/>
                  </a:solidFill>
                  <a:latin typeface="Ubuntu"/>
                  <a:ea typeface="Ubuntu"/>
                  <a:cs typeface="Ubuntu"/>
                  <a:sym typeface="Ubuntu"/>
                </a:rPr>
                <a:t>%</a:t>
              </a:r>
              <a:endParaRPr b="1" sz="2300">
                <a:solidFill>
                  <a:srgbClr val="EF9528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sp>
          <p:nvSpPr>
            <p:cNvPr id="437" name="Google Shape;437;p46"/>
            <p:cNvSpPr txBox="1"/>
            <p:nvPr/>
          </p:nvSpPr>
          <p:spPr>
            <a:xfrm>
              <a:off x="1323625" y="2094375"/>
              <a:ext cx="969900" cy="40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419" sz="900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Educación y</a:t>
              </a:r>
              <a:endParaRPr b="1" sz="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 indent="0" lvl="0" marL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419" sz="900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analfabetismo</a:t>
              </a:r>
              <a:endParaRPr b="1" sz="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  <p:sp>
        <p:nvSpPr>
          <p:cNvPr id="438" name="Google Shape;438;p46"/>
          <p:cNvSpPr txBox="1"/>
          <p:nvPr/>
        </p:nvSpPr>
        <p:spPr>
          <a:xfrm>
            <a:off x="2877125" y="3131550"/>
            <a:ext cx="9699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Salud</a:t>
            </a:r>
            <a:endParaRPr b="1" sz="9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39" name="Google Shape;439;p46"/>
          <p:cNvSpPr txBox="1"/>
          <p:nvPr/>
        </p:nvSpPr>
        <p:spPr>
          <a:xfrm>
            <a:off x="1777050" y="4685150"/>
            <a:ext cx="9699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Medio</a:t>
            </a:r>
            <a:endParaRPr b="1" sz="9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ambiente</a:t>
            </a:r>
            <a:endParaRPr b="1" sz="9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40" name="Google Shape;440;p46"/>
          <p:cNvSpPr txBox="1"/>
          <p:nvPr/>
        </p:nvSpPr>
        <p:spPr>
          <a:xfrm>
            <a:off x="7867975" y="1972025"/>
            <a:ext cx="117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75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no tiene acceso a agua de la red pública en sus viviendas.</a:t>
            </a:r>
            <a:endParaRPr sz="75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41" name="Google Shape;441;p46"/>
          <p:cNvSpPr txBox="1"/>
          <p:nvPr/>
        </p:nvSpPr>
        <p:spPr>
          <a:xfrm>
            <a:off x="7849100" y="1652225"/>
            <a:ext cx="7857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300">
                <a:solidFill>
                  <a:srgbClr val="E00F2D"/>
                </a:solidFill>
                <a:latin typeface="Ubuntu"/>
                <a:ea typeface="Ubuntu"/>
                <a:cs typeface="Ubuntu"/>
                <a:sym typeface="Ubuntu"/>
              </a:rPr>
              <a:t>27</a:t>
            </a:r>
            <a:r>
              <a:rPr b="1" lang="es-419" sz="2300">
                <a:solidFill>
                  <a:srgbClr val="E00F2D"/>
                </a:solidFill>
                <a:latin typeface="Ubuntu"/>
                <a:ea typeface="Ubuntu"/>
                <a:cs typeface="Ubuntu"/>
                <a:sym typeface="Ubuntu"/>
              </a:rPr>
              <a:t>%</a:t>
            </a:r>
            <a:endParaRPr b="1" sz="2300">
              <a:solidFill>
                <a:srgbClr val="E00F2D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42" name="Google Shape;442;p46"/>
          <p:cNvSpPr txBox="1"/>
          <p:nvPr/>
        </p:nvSpPr>
        <p:spPr>
          <a:xfrm>
            <a:off x="7849100" y="1299950"/>
            <a:ext cx="9699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Servicios</a:t>
            </a:r>
            <a:endParaRPr b="1" sz="9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públicos</a:t>
            </a:r>
            <a:endParaRPr b="1" sz="9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43" name="Google Shape;443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406960" y="2183270"/>
            <a:ext cx="2050749" cy="1721308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6"/>
          <p:cNvSpPr txBox="1"/>
          <p:nvPr/>
        </p:nvSpPr>
        <p:spPr>
          <a:xfrm>
            <a:off x="10306375" y="3343625"/>
            <a:ext cx="117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75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 la red vial de Chumbivilcas no está pavimentada</a:t>
            </a:r>
            <a:r>
              <a:rPr lang="es-419" sz="75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75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45" name="Google Shape;445;p46"/>
          <p:cNvSpPr txBox="1"/>
          <p:nvPr/>
        </p:nvSpPr>
        <p:spPr>
          <a:xfrm>
            <a:off x="10287500" y="3023825"/>
            <a:ext cx="7857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300">
                <a:solidFill>
                  <a:srgbClr val="E00F2D"/>
                </a:solidFill>
                <a:latin typeface="Ubuntu"/>
                <a:ea typeface="Ubuntu"/>
                <a:cs typeface="Ubuntu"/>
                <a:sym typeface="Ubuntu"/>
              </a:rPr>
              <a:t>60</a:t>
            </a:r>
            <a:r>
              <a:rPr b="1" lang="es-419" sz="2300">
                <a:solidFill>
                  <a:srgbClr val="E00F2D"/>
                </a:solidFill>
                <a:latin typeface="Ubuntu"/>
                <a:ea typeface="Ubuntu"/>
                <a:cs typeface="Ubuntu"/>
                <a:sym typeface="Ubuntu"/>
              </a:rPr>
              <a:t>%</a:t>
            </a:r>
            <a:endParaRPr b="1" sz="2300">
              <a:solidFill>
                <a:srgbClr val="E00F2D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46" name="Google Shape;446;p46"/>
          <p:cNvSpPr txBox="1"/>
          <p:nvPr/>
        </p:nvSpPr>
        <p:spPr>
          <a:xfrm>
            <a:off x="10287500" y="2671550"/>
            <a:ext cx="10458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Infraestructura</a:t>
            </a:r>
            <a:endParaRPr b="1" sz="9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vial</a:t>
            </a:r>
            <a:endParaRPr b="1" sz="9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47" name="Google Shape;447;p4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43893" y="3696275"/>
            <a:ext cx="1706058" cy="1721308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46"/>
          <p:cNvSpPr txBox="1"/>
          <p:nvPr/>
        </p:nvSpPr>
        <p:spPr>
          <a:xfrm>
            <a:off x="8230100" y="4818975"/>
            <a:ext cx="117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75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es el ingreso nominal promedio per cápita mensual</a:t>
            </a:r>
            <a:r>
              <a:rPr lang="es-419" sz="75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75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49" name="Google Shape;449;p46"/>
          <p:cNvSpPr txBox="1"/>
          <p:nvPr/>
        </p:nvSpPr>
        <p:spPr>
          <a:xfrm>
            <a:off x="8173350" y="4527575"/>
            <a:ext cx="11532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100">
                <a:solidFill>
                  <a:srgbClr val="E00F2D"/>
                </a:solidFill>
                <a:latin typeface="Ubuntu"/>
                <a:ea typeface="Ubuntu"/>
                <a:cs typeface="Ubuntu"/>
                <a:sym typeface="Ubuntu"/>
              </a:rPr>
              <a:t>USD 73</a:t>
            </a:r>
            <a:endParaRPr b="1" sz="2100">
              <a:solidFill>
                <a:srgbClr val="E00F2D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50" name="Google Shape;450;p46"/>
          <p:cNvSpPr txBox="1"/>
          <p:nvPr/>
        </p:nvSpPr>
        <p:spPr>
          <a:xfrm>
            <a:off x="8230100" y="4195550"/>
            <a:ext cx="12990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Desarrollo</a:t>
            </a:r>
            <a:endParaRPr b="1" sz="9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económico</a:t>
            </a:r>
            <a:endParaRPr b="1" sz="9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51" name="Google Shape;451;p46"/>
          <p:cNvSpPr txBox="1"/>
          <p:nvPr/>
        </p:nvSpPr>
        <p:spPr>
          <a:xfrm>
            <a:off x="8201450" y="5430350"/>
            <a:ext cx="12039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419" sz="750">
                <a:solidFill>
                  <a:srgbClr val="E00F2D"/>
                </a:solidFill>
                <a:latin typeface="Ubuntu"/>
                <a:ea typeface="Ubuntu"/>
                <a:cs typeface="Ubuntu"/>
                <a:sym typeface="Ubuntu"/>
              </a:rPr>
              <a:t>*</a:t>
            </a:r>
            <a:r>
              <a:rPr lang="es-419" sz="750">
                <a:solidFill>
                  <a:srgbClr val="E00F2D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s-419" sz="750">
                <a:solidFill>
                  <a:srgbClr val="E00F2D"/>
                </a:solidFill>
                <a:latin typeface="Ubuntu Medium"/>
                <a:ea typeface="Ubuntu Medium"/>
                <a:cs typeface="Ubuntu Medium"/>
                <a:sym typeface="Ubuntu Medium"/>
              </a:rPr>
              <a:t>Chumbivilcas</a:t>
            </a:r>
            <a:r>
              <a:rPr lang="es-419" sz="75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s-419" sz="75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USD 73</a:t>
            </a:r>
            <a:endParaRPr b="1" sz="75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419" sz="750">
                <a:solidFill>
                  <a:srgbClr val="E00F2D"/>
                </a:solidFill>
                <a:latin typeface="Ubuntu"/>
                <a:ea typeface="Ubuntu"/>
                <a:cs typeface="Ubuntu"/>
                <a:sym typeface="Ubuntu"/>
              </a:rPr>
              <a:t>* </a:t>
            </a:r>
            <a:r>
              <a:rPr lang="es-419" sz="750">
                <a:solidFill>
                  <a:srgbClr val="E00F2D"/>
                </a:solidFill>
                <a:latin typeface="Ubuntu Medium"/>
                <a:ea typeface="Ubuntu Medium"/>
                <a:cs typeface="Ubuntu Medium"/>
                <a:sym typeface="Ubuntu Medium"/>
              </a:rPr>
              <a:t>Lima</a:t>
            </a:r>
            <a:r>
              <a:rPr lang="es-419" sz="75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s-419" sz="75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USD 354</a:t>
            </a:r>
            <a:endParaRPr b="1" sz="75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12192001" cy="685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7"/>
          <p:cNvPicPr preferRelativeResize="0"/>
          <p:nvPr/>
        </p:nvPicPr>
        <p:blipFill>
          <a:blip r:embed="rId4">
            <a:alphaModFix amt="18000"/>
          </a:blip>
          <a:stretch>
            <a:fillRect/>
          </a:stretch>
        </p:blipFill>
        <p:spPr>
          <a:xfrm>
            <a:off x="1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47"/>
          <p:cNvSpPr txBox="1"/>
          <p:nvPr>
            <p:ph idx="12" type="sldNum"/>
          </p:nvPr>
        </p:nvSpPr>
        <p:spPr>
          <a:xfrm>
            <a:off x="0" y="6499571"/>
            <a:ext cx="429600" cy="3651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460" name="Google Shape;460;p47"/>
          <p:cNvSpPr txBox="1"/>
          <p:nvPr/>
        </p:nvSpPr>
        <p:spPr>
          <a:xfrm>
            <a:off x="2352097" y="2614175"/>
            <a:ext cx="70029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s-419" sz="2400">
                <a:solidFill>
                  <a:srgbClr val="1D252C"/>
                </a:solidFill>
                <a:latin typeface="Ubuntu Medium"/>
                <a:ea typeface="Ubuntu Medium"/>
                <a:cs typeface="Ubuntu Medium"/>
                <a:sym typeface="Ubuntu Medium"/>
              </a:rPr>
              <a:t>TRABAJO</a:t>
            </a:r>
            <a:endParaRPr sz="2400">
              <a:solidFill>
                <a:srgbClr val="1D252C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b="1" lang="es-419" sz="6000">
                <a:solidFill>
                  <a:srgbClr val="7F8386"/>
                </a:solidFill>
                <a:latin typeface="Ubuntu"/>
                <a:ea typeface="Ubuntu"/>
                <a:cs typeface="Ubuntu"/>
                <a:sym typeface="Ubuntu"/>
              </a:rPr>
              <a:t>ENFOCADO EN</a:t>
            </a:r>
            <a:endParaRPr b="1" sz="2400">
              <a:solidFill>
                <a:srgbClr val="7F838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61" name="Google Shape;461;p47"/>
          <p:cNvSpPr/>
          <p:nvPr/>
        </p:nvSpPr>
        <p:spPr>
          <a:xfrm>
            <a:off x="5487700" y="3999575"/>
            <a:ext cx="731700" cy="104100"/>
          </a:xfrm>
          <a:prstGeom prst="rect">
            <a:avLst/>
          </a:prstGeom>
          <a:solidFill>
            <a:srgbClr val="D61A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858015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48"/>
          <p:cNvSpPr txBox="1"/>
          <p:nvPr/>
        </p:nvSpPr>
        <p:spPr>
          <a:xfrm>
            <a:off x="1401153" y="1759275"/>
            <a:ext cx="48408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b="1" lang="es-419">
                <a:solidFill>
                  <a:srgbClr val="0B5890"/>
                </a:solidFill>
                <a:latin typeface="Ubuntu"/>
                <a:ea typeface="Ubuntu"/>
                <a:cs typeface="Ubuntu"/>
                <a:sym typeface="Ubuntu"/>
              </a:rPr>
              <a:t>Incrementar</a:t>
            </a:r>
            <a:r>
              <a:rPr b="1" lang="es-419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s-419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 contratación local como un eje importante para la generación de</a:t>
            </a:r>
            <a:r>
              <a:rPr b="1" lang="es-419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valor compartido</a:t>
            </a:r>
            <a:endParaRPr b="1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s-419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entre las empresas mineras y las comunidades.</a:t>
            </a:r>
            <a:endParaRPr sz="700"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grpSp>
        <p:nvGrpSpPr>
          <p:cNvPr id="469" name="Google Shape;469;p48"/>
          <p:cNvGrpSpPr/>
          <p:nvPr/>
        </p:nvGrpSpPr>
        <p:grpSpPr>
          <a:xfrm>
            <a:off x="6551090" y="1776270"/>
            <a:ext cx="912994" cy="938532"/>
            <a:chOff x="1848677" y="1848875"/>
            <a:chExt cx="986700" cy="1014300"/>
          </a:xfrm>
        </p:grpSpPr>
        <p:sp>
          <p:nvSpPr>
            <p:cNvPr id="470" name="Google Shape;470;p48"/>
            <p:cNvSpPr/>
            <p:nvPr/>
          </p:nvSpPr>
          <p:spPr>
            <a:xfrm>
              <a:off x="1848677" y="1848875"/>
              <a:ext cx="986700" cy="1014300"/>
            </a:xfrm>
            <a:prstGeom prst="ellipse">
              <a:avLst/>
            </a:prstGeom>
            <a:solidFill>
              <a:srgbClr val="085890"/>
            </a:solidFill>
            <a:ln cap="flat" cmpd="sng" w="28575">
              <a:solidFill>
                <a:srgbClr val="08589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1" name="Google Shape;471;p4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010888" y="2049978"/>
              <a:ext cx="662275" cy="6773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2" name="Google Shape;472;p48"/>
          <p:cNvGrpSpPr/>
          <p:nvPr/>
        </p:nvGrpSpPr>
        <p:grpSpPr>
          <a:xfrm>
            <a:off x="4927436" y="3026884"/>
            <a:ext cx="912994" cy="938532"/>
            <a:chOff x="5145579" y="1848875"/>
            <a:chExt cx="986700" cy="1014300"/>
          </a:xfrm>
        </p:grpSpPr>
        <p:sp>
          <p:nvSpPr>
            <p:cNvPr id="473" name="Google Shape;473;p48"/>
            <p:cNvSpPr/>
            <p:nvPr/>
          </p:nvSpPr>
          <p:spPr>
            <a:xfrm>
              <a:off x="5145579" y="1848875"/>
              <a:ext cx="986700" cy="1014300"/>
            </a:xfrm>
            <a:prstGeom prst="ellipse">
              <a:avLst/>
            </a:prstGeom>
            <a:solidFill>
              <a:srgbClr val="F48C1F"/>
            </a:solidFill>
            <a:ln cap="flat" cmpd="sng" w="28575">
              <a:solidFill>
                <a:srgbClr val="F48C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4" name="Google Shape;474;p4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386150" y="1986513"/>
              <a:ext cx="505305" cy="738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5" name="Google Shape;475;p48"/>
          <p:cNvSpPr txBox="1"/>
          <p:nvPr/>
        </p:nvSpPr>
        <p:spPr>
          <a:xfrm>
            <a:off x="6178540" y="3086500"/>
            <a:ext cx="39648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b="1" lang="es-419">
                <a:solidFill>
                  <a:srgbClr val="F38C1F"/>
                </a:solidFill>
                <a:latin typeface="Ubuntu"/>
                <a:ea typeface="Ubuntu"/>
                <a:cs typeface="Ubuntu"/>
                <a:sym typeface="Ubuntu"/>
              </a:rPr>
              <a:t>Desarrollar</a:t>
            </a:r>
            <a:r>
              <a:rPr b="1" lang="es-419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s-419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las capacidades de las comunidades debe ser</a:t>
            </a:r>
            <a:r>
              <a:rPr b="1" lang="es-419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sostenibles en el tiempo.</a:t>
            </a:r>
            <a:endParaRPr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grpSp>
        <p:nvGrpSpPr>
          <p:cNvPr id="476" name="Google Shape;476;p48"/>
          <p:cNvGrpSpPr/>
          <p:nvPr/>
        </p:nvGrpSpPr>
        <p:grpSpPr>
          <a:xfrm>
            <a:off x="8098036" y="4277715"/>
            <a:ext cx="912994" cy="938532"/>
            <a:chOff x="9204499" y="1696475"/>
            <a:chExt cx="986700" cy="1014300"/>
          </a:xfrm>
        </p:grpSpPr>
        <p:sp>
          <p:nvSpPr>
            <p:cNvPr id="477" name="Google Shape;477;p48"/>
            <p:cNvSpPr/>
            <p:nvPr/>
          </p:nvSpPr>
          <p:spPr>
            <a:xfrm>
              <a:off x="9204499" y="1696475"/>
              <a:ext cx="986700" cy="1014300"/>
            </a:xfrm>
            <a:prstGeom prst="ellipse">
              <a:avLst/>
            </a:prstGeom>
            <a:solidFill>
              <a:srgbClr val="E5AF0F"/>
            </a:solidFill>
            <a:ln cap="flat" cmpd="sng" w="28575">
              <a:solidFill>
                <a:srgbClr val="E5AF0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8" name="Google Shape;478;p4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435653" y="1909536"/>
              <a:ext cx="524085" cy="588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9" name="Google Shape;479;p48"/>
          <p:cNvSpPr txBox="1"/>
          <p:nvPr/>
        </p:nvSpPr>
        <p:spPr>
          <a:xfrm>
            <a:off x="3276125" y="4336925"/>
            <a:ext cx="45126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s-419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Pensar</a:t>
            </a:r>
            <a:r>
              <a:rPr lang="es-419">
                <a:solidFill>
                  <a:srgbClr val="E5AF0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s-419">
                <a:solidFill>
                  <a:srgbClr val="E5AF0F"/>
                </a:solidFill>
                <a:latin typeface="Ubuntu"/>
                <a:ea typeface="Ubuntu"/>
                <a:cs typeface="Ubuntu"/>
                <a:sym typeface="Ubuntu"/>
              </a:rPr>
              <a:t>“fuera de la caja”</a:t>
            </a:r>
            <a:r>
              <a:rPr b="1" lang="es-419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s-419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para incrementar las posibilidades de</a:t>
            </a:r>
            <a:r>
              <a:rPr b="1" lang="es-419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generación de negocios </a:t>
            </a:r>
            <a:r>
              <a:rPr lang="es-419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con las empresas de la comunidad.</a:t>
            </a:r>
            <a:endParaRPr>
              <a:solidFill>
                <a:schemeClr val="dk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480" name="Google Shape;480;p48"/>
          <p:cNvSpPr/>
          <p:nvPr/>
        </p:nvSpPr>
        <p:spPr>
          <a:xfrm>
            <a:off x="6445126" y="1683075"/>
            <a:ext cx="1124700" cy="1124700"/>
          </a:xfrm>
          <a:prstGeom prst="ellipse">
            <a:avLst/>
          </a:prstGeom>
          <a:noFill/>
          <a:ln cap="flat" cmpd="sng" w="9525">
            <a:solidFill>
              <a:srgbClr val="08589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48"/>
          <p:cNvSpPr/>
          <p:nvPr/>
        </p:nvSpPr>
        <p:spPr>
          <a:xfrm>
            <a:off x="4821351" y="2933800"/>
            <a:ext cx="1124700" cy="1124700"/>
          </a:xfrm>
          <a:prstGeom prst="ellipse">
            <a:avLst/>
          </a:prstGeom>
          <a:noFill/>
          <a:ln cap="flat" cmpd="sng" w="9525">
            <a:solidFill>
              <a:srgbClr val="F48C1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48"/>
          <p:cNvSpPr/>
          <p:nvPr/>
        </p:nvSpPr>
        <p:spPr>
          <a:xfrm>
            <a:off x="7991801" y="4184525"/>
            <a:ext cx="1124700" cy="1124700"/>
          </a:xfrm>
          <a:prstGeom prst="ellipse">
            <a:avLst/>
          </a:prstGeom>
          <a:noFill/>
          <a:ln cap="flat" cmpd="sng" w="9525">
            <a:solidFill>
              <a:srgbClr val="E5AF0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3" name="Google Shape;483;p48"/>
          <p:cNvCxnSpPr/>
          <p:nvPr/>
        </p:nvCxnSpPr>
        <p:spPr>
          <a:xfrm rot="10800000">
            <a:off x="1810000" y="2745300"/>
            <a:ext cx="4552800" cy="16200"/>
          </a:xfrm>
          <a:prstGeom prst="straightConnector1">
            <a:avLst/>
          </a:prstGeom>
          <a:noFill/>
          <a:ln cap="flat" cmpd="sng" w="19050">
            <a:solidFill>
              <a:srgbClr val="085890"/>
            </a:solidFill>
            <a:prstDash val="dashDot"/>
            <a:round/>
            <a:headEnd len="med" w="med" type="none"/>
            <a:tailEnd len="med" w="med" type="none"/>
          </a:ln>
        </p:spPr>
      </p:cxnSp>
      <p:cxnSp>
        <p:nvCxnSpPr>
          <p:cNvPr id="484" name="Google Shape;484;p48"/>
          <p:cNvCxnSpPr/>
          <p:nvPr/>
        </p:nvCxnSpPr>
        <p:spPr>
          <a:xfrm rot="10800000">
            <a:off x="5876675" y="4066875"/>
            <a:ext cx="4552800" cy="16200"/>
          </a:xfrm>
          <a:prstGeom prst="straightConnector1">
            <a:avLst/>
          </a:prstGeom>
          <a:noFill/>
          <a:ln cap="flat" cmpd="sng" w="19050">
            <a:solidFill>
              <a:srgbClr val="F48C1F"/>
            </a:solidFill>
            <a:prstDash val="dashDot"/>
            <a:round/>
            <a:headEnd len="med" w="med" type="none"/>
            <a:tailEnd len="med" w="med" type="none"/>
          </a:ln>
        </p:spPr>
      </p:cxnSp>
      <p:cxnSp>
        <p:nvCxnSpPr>
          <p:cNvPr id="485" name="Google Shape;485;p48"/>
          <p:cNvCxnSpPr/>
          <p:nvPr/>
        </p:nvCxnSpPr>
        <p:spPr>
          <a:xfrm rot="10800000">
            <a:off x="3356675" y="5309225"/>
            <a:ext cx="4552800" cy="16200"/>
          </a:xfrm>
          <a:prstGeom prst="straightConnector1">
            <a:avLst/>
          </a:prstGeom>
          <a:noFill/>
          <a:ln cap="flat" cmpd="sng" w="19050">
            <a:solidFill>
              <a:srgbClr val="E5AF0F"/>
            </a:solidFill>
            <a:prstDash val="dash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12192001" cy="685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49"/>
          <p:cNvPicPr preferRelativeResize="0"/>
          <p:nvPr/>
        </p:nvPicPr>
        <p:blipFill>
          <a:blip r:embed="rId4">
            <a:alphaModFix amt="18000"/>
          </a:blip>
          <a:stretch>
            <a:fillRect/>
          </a:stretch>
        </p:blipFill>
        <p:spPr>
          <a:xfrm>
            <a:off x="1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49"/>
          <p:cNvSpPr txBox="1"/>
          <p:nvPr>
            <p:ph idx="12" type="sldNum"/>
          </p:nvPr>
        </p:nvSpPr>
        <p:spPr>
          <a:xfrm>
            <a:off x="0" y="6499571"/>
            <a:ext cx="429600" cy="3651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494" name="Google Shape;494;p49"/>
          <p:cNvSpPr txBox="1"/>
          <p:nvPr/>
        </p:nvSpPr>
        <p:spPr>
          <a:xfrm>
            <a:off x="2352097" y="2614175"/>
            <a:ext cx="70029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es-419" sz="2400">
                <a:solidFill>
                  <a:srgbClr val="1D252C"/>
                </a:solidFill>
                <a:latin typeface="Ubuntu"/>
                <a:ea typeface="Ubuntu"/>
                <a:cs typeface="Ubuntu"/>
                <a:sym typeface="Ubuntu"/>
              </a:rPr>
              <a:t>SOPORTADO EN UN MODELO DE</a:t>
            </a:r>
            <a:endParaRPr b="1" sz="2400">
              <a:solidFill>
                <a:srgbClr val="1D252C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b="1" lang="es-419" sz="6000">
                <a:solidFill>
                  <a:srgbClr val="E5AF0F"/>
                </a:solidFill>
                <a:latin typeface="Ubuntu"/>
                <a:ea typeface="Ubuntu"/>
                <a:cs typeface="Ubuntu"/>
                <a:sym typeface="Ubuntu"/>
              </a:rPr>
              <a:t>GESTIÓN</a:t>
            </a:r>
            <a:endParaRPr b="1" sz="2400">
              <a:solidFill>
                <a:srgbClr val="E5AF0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95" name="Google Shape;495;p49"/>
          <p:cNvSpPr/>
          <p:nvPr/>
        </p:nvSpPr>
        <p:spPr>
          <a:xfrm>
            <a:off x="5487700" y="3999575"/>
            <a:ext cx="731700" cy="104100"/>
          </a:xfrm>
          <a:prstGeom prst="rect">
            <a:avLst/>
          </a:prstGeom>
          <a:solidFill>
            <a:srgbClr val="D61A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1025" y="2026202"/>
            <a:ext cx="9987599" cy="3247935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50"/>
          <p:cNvSpPr/>
          <p:nvPr/>
        </p:nvSpPr>
        <p:spPr>
          <a:xfrm>
            <a:off x="1038400" y="1680300"/>
            <a:ext cx="9987600" cy="422100"/>
          </a:xfrm>
          <a:prstGeom prst="snip2SameRect">
            <a:avLst>
              <a:gd fmla="val 46132" name="adj1"/>
              <a:gd fmla="val 50000" name="adj2"/>
            </a:avLst>
          </a:prstGeom>
          <a:solidFill>
            <a:srgbClr val="7F838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50"/>
          <p:cNvSpPr/>
          <p:nvPr/>
        </p:nvSpPr>
        <p:spPr>
          <a:xfrm>
            <a:off x="1277549" y="1721801"/>
            <a:ext cx="93132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1" lang="es-419" sz="16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Identificar, establecer y desarrollar procesos que promuevan la contratación de recursos locales</a:t>
            </a:r>
            <a:endParaRPr b="1" i="1" sz="16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05" name="Google Shape;505;p50"/>
          <p:cNvSpPr txBox="1"/>
          <p:nvPr/>
        </p:nvSpPr>
        <p:spPr>
          <a:xfrm>
            <a:off x="6873151" y="2349149"/>
            <a:ext cx="1472100" cy="4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06675" spcFirstLastPara="1" rIns="106675" wrap="square" tIns="609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1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USUARIO</a:t>
            </a:r>
            <a:endParaRPr b="1" i="0" sz="11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06" name="Google Shape;506;p50"/>
          <p:cNvSpPr txBox="1"/>
          <p:nvPr/>
        </p:nvSpPr>
        <p:spPr>
          <a:xfrm>
            <a:off x="9389628" y="2349150"/>
            <a:ext cx="1314600" cy="4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06675" spcFirstLastPara="1" rIns="106675" wrap="square" tIns="609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1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EMPRESA</a:t>
            </a:r>
            <a:endParaRPr b="1" sz="11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1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LOCAL</a:t>
            </a:r>
            <a:endParaRPr b="1" i="0" sz="11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07" name="Google Shape;507;p50"/>
          <p:cNvSpPr txBox="1"/>
          <p:nvPr/>
        </p:nvSpPr>
        <p:spPr>
          <a:xfrm>
            <a:off x="1235374" y="2945050"/>
            <a:ext cx="2162700" cy="15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0000" lIns="80000" spcFirstLastPara="1" rIns="106675" wrap="square" tIns="800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• </a:t>
            </a:r>
            <a:r>
              <a:rPr b="0" i="0" lang="es-419" sz="900" u="none" cap="none" strike="noStrike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Actualizar procedimientos:</a:t>
            </a:r>
            <a:endParaRPr b="0" i="0" sz="900" u="none" cap="none" strike="noStrike">
              <a:solidFill>
                <a:srgbClr val="273744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-285750" lvl="0" marL="457200" marR="0" rtl="0" algn="l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rgbClr val="273744"/>
              </a:buClr>
              <a:buSzPts val="900"/>
              <a:buFont typeface="Ubuntu Light"/>
              <a:buChar char="-"/>
            </a:pPr>
            <a:r>
              <a:rPr b="0" i="0" lang="es-419" sz="900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Compras y </a:t>
            </a:r>
            <a:r>
              <a:rPr lang="es-419" sz="900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c</a:t>
            </a:r>
            <a:r>
              <a:rPr b="0" i="0" lang="es-419" sz="900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ontratos.</a:t>
            </a:r>
            <a:endParaRPr b="0" i="0" sz="900" u="none" cap="none" strike="noStrike">
              <a:solidFill>
                <a:srgbClr val="273744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None/>
            </a:pPr>
            <a:r>
              <a:rPr lang="es-419" sz="900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• </a:t>
            </a:r>
            <a:r>
              <a:rPr b="0" i="0" lang="es-419" sz="900" u="none" cap="none" strike="noStrike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Promover la </a:t>
            </a:r>
            <a:r>
              <a:rPr lang="es-419" sz="900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c</a:t>
            </a:r>
            <a:r>
              <a:rPr b="0" i="0" lang="es-419" sz="900" u="none" cap="none" strike="noStrike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ontratación </a:t>
            </a:r>
            <a:r>
              <a:rPr lang="es-419" sz="900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l</a:t>
            </a:r>
            <a:r>
              <a:rPr b="0" i="0" lang="es-419" sz="900" u="none" cap="none" strike="noStrike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ocal:</a:t>
            </a:r>
            <a:endParaRPr b="0" i="0" sz="900" u="none" cap="none" strike="noStrike">
              <a:solidFill>
                <a:srgbClr val="273744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-285750" lvl="0" marL="457200" marR="0" rtl="0" algn="l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rgbClr val="273744"/>
              </a:buClr>
              <a:buSzPts val="900"/>
              <a:buFont typeface="Ubuntu Light"/>
              <a:buChar char="-"/>
            </a:pPr>
            <a:r>
              <a:rPr b="0" i="0" lang="es-419" sz="900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Identificar oportunidades.</a:t>
            </a:r>
            <a:endParaRPr sz="900">
              <a:solidFill>
                <a:srgbClr val="273744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2857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3744"/>
              </a:buClr>
              <a:buSzPts val="900"/>
              <a:buFont typeface="Ubuntu Light"/>
              <a:buChar char="-"/>
            </a:pPr>
            <a:r>
              <a:rPr lang="es-419" sz="900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I</a:t>
            </a:r>
            <a:r>
              <a:rPr lang="es-419" sz="900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nvitar</a:t>
            </a:r>
            <a:r>
              <a:rPr b="0" i="0" lang="es-419" sz="900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 proveedores</a:t>
            </a:r>
            <a:r>
              <a:rPr lang="es-419" sz="900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r>
              <a:rPr b="0" i="0" lang="es-419" sz="900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locales.</a:t>
            </a:r>
            <a:endParaRPr b="0" i="0" sz="900" u="none" cap="none" strike="noStrike">
              <a:solidFill>
                <a:srgbClr val="273744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None/>
            </a:pPr>
            <a:r>
              <a:rPr lang="es-419" sz="900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• </a:t>
            </a:r>
            <a:r>
              <a:rPr b="0" i="0" lang="es-419" sz="900" u="none" cap="none" strike="noStrike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Crear demanda local de variedad de requerimientos.</a:t>
            </a:r>
            <a:endParaRPr b="0" i="0" sz="900" u="none" cap="none" strike="noStrike">
              <a:solidFill>
                <a:srgbClr val="273744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508" name="Google Shape;508;p50"/>
          <p:cNvSpPr txBox="1"/>
          <p:nvPr/>
        </p:nvSpPr>
        <p:spPr>
          <a:xfrm>
            <a:off x="3810199" y="2899217"/>
            <a:ext cx="2033700" cy="20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0000" lIns="80000" spcFirstLastPara="1" rIns="106675" wrap="square" tIns="800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• </a:t>
            </a:r>
            <a:r>
              <a:rPr lang="es-419" sz="900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M</a:t>
            </a:r>
            <a:r>
              <a:rPr b="0" i="0" lang="es-419" sz="900" u="none" cap="none" strike="noStrike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aestro de </a:t>
            </a:r>
            <a:r>
              <a:rPr lang="es-419" sz="900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c</a:t>
            </a:r>
            <a:r>
              <a:rPr b="0" i="0" lang="es-419" sz="900" u="none" cap="none" strike="noStrike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ontratistas </a:t>
            </a:r>
            <a:r>
              <a:rPr lang="es-419" sz="900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l</a:t>
            </a:r>
            <a:r>
              <a:rPr b="0" i="0" lang="es-419" sz="900" u="none" cap="none" strike="noStrike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ocales:</a:t>
            </a:r>
            <a:endParaRPr b="0" i="0" sz="900" u="none" cap="none" strike="noStrike">
              <a:solidFill>
                <a:srgbClr val="273744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-285750" lvl="0" marL="457200" marR="0" rtl="0" algn="l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rgbClr val="273744"/>
              </a:buClr>
              <a:buSzPts val="900"/>
              <a:buFont typeface="Ubuntu Light"/>
              <a:buChar char="-"/>
            </a:pPr>
            <a:r>
              <a:rPr lang="es-419" sz="900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Correcta identificación.</a:t>
            </a:r>
            <a:endParaRPr b="0" i="0" sz="900" u="none" cap="none" strike="noStrike">
              <a:solidFill>
                <a:srgbClr val="273744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2857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3744"/>
              </a:buClr>
              <a:buSzPts val="900"/>
              <a:buFont typeface="Ubuntu Light"/>
              <a:buChar char="-"/>
            </a:pPr>
            <a:r>
              <a:rPr b="0" i="0" lang="es-419" sz="900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Rubros definidos.</a:t>
            </a:r>
            <a:endParaRPr b="0" i="0" sz="900" u="none" cap="none" strike="noStrike">
              <a:solidFill>
                <a:srgbClr val="273744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2857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3744"/>
              </a:buClr>
              <a:buSzPts val="900"/>
              <a:buFont typeface="Ubuntu Light"/>
              <a:buChar char="-"/>
            </a:pPr>
            <a:r>
              <a:rPr b="0" i="0" lang="es-419" sz="900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Soporte de nuevos rubros.</a:t>
            </a:r>
            <a:endParaRPr b="0" i="0" sz="900" u="none" cap="none" strike="noStrike">
              <a:solidFill>
                <a:srgbClr val="273744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None/>
            </a:pPr>
            <a:r>
              <a:rPr lang="es-419" sz="900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• </a:t>
            </a:r>
            <a:r>
              <a:rPr lang="es-419" sz="900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Establecer el c</a:t>
            </a:r>
            <a:r>
              <a:rPr b="0" i="0" lang="es-419" sz="900" u="none" cap="none" strike="noStrike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anal de </a:t>
            </a:r>
            <a:r>
              <a:rPr lang="es-419" sz="900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c</a:t>
            </a:r>
            <a:r>
              <a:rPr b="0" i="0" lang="es-419" sz="900" u="none" cap="none" strike="noStrike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omunicación:</a:t>
            </a:r>
            <a:endParaRPr b="0" i="0" sz="900" u="none" cap="none" strike="noStrike">
              <a:solidFill>
                <a:srgbClr val="273744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-285750" lvl="0" marL="457200" marR="0" rtl="0" algn="l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rgbClr val="273744"/>
              </a:buClr>
              <a:buSzPts val="900"/>
              <a:buFont typeface="Ubuntu Light"/>
              <a:buChar char="-"/>
            </a:pPr>
            <a:r>
              <a:rPr b="0" i="0" lang="es-419" sz="900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A través de </a:t>
            </a:r>
            <a:r>
              <a:rPr lang="es-419" sz="900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P</a:t>
            </a:r>
            <a:r>
              <a:rPr b="0" i="0" lang="es-419" sz="900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rocura </a:t>
            </a:r>
            <a:r>
              <a:rPr lang="es-419" sz="900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L</a:t>
            </a:r>
            <a:r>
              <a:rPr b="0" i="0" lang="es-419" sz="900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ocal.</a:t>
            </a:r>
            <a:endParaRPr b="0" i="0" sz="900" u="none" cap="none" strike="noStrike">
              <a:solidFill>
                <a:srgbClr val="273744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2857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3744"/>
              </a:buClr>
              <a:buSzPts val="900"/>
              <a:buFont typeface="Ubuntu Light"/>
              <a:buChar char="-"/>
            </a:pPr>
            <a:r>
              <a:rPr b="0" i="0" lang="es-419" sz="900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Comunicación </a:t>
            </a:r>
            <a:r>
              <a:rPr lang="es-419" sz="900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d</a:t>
            </a:r>
            <a:r>
              <a:rPr b="0" i="0" lang="es-419" sz="900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irecta.</a:t>
            </a:r>
            <a:endParaRPr b="0" i="0" sz="900" u="none" cap="none" strike="noStrike">
              <a:solidFill>
                <a:srgbClr val="273744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None/>
            </a:pPr>
            <a:r>
              <a:rPr lang="es-419" sz="900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• </a:t>
            </a:r>
            <a:r>
              <a:rPr lang="es-419" sz="900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Realizar e</a:t>
            </a:r>
            <a:r>
              <a:rPr b="0" i="0" lang="es-419" sz="900" u="none" cap="none" strike="noStrike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valuaciones SSOMAC:</a:t>
            </a:r>
            <a:endParaRPr b="0" i="0" sz="900" u="none" cap="none" strike="noStrike">
              <a:solidFill>
                <a:srgbClr val="273744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-285750" lvl="0" marL="457200" marR="0" rtl="0" algn="l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rgbClr val="273744"/>
              </a:buClr>
              <a:buSzPts val="900"/>
              <a:buFont typeface="Ubuntu Light"/>
              <a:buChar char="-"/>
            </a:pPr>
            <a:r>
              <a:rPr b="0" i="0" lang="es-419" sz="900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Encaminar postores aptos.</a:t>
            </a:r>
            <a:endParaRPr b="0" i="0" sz="900" u="none" cap="none" strike="noStrike">
              <a:solidFill>
                <a:srgbClr val="273744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None/>
            </a:pPr>
            <a:r>
              <a:rPr lang="es-419" sz="900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• </a:t>
            </a:r>
            <a:r>
              <a:rPr lang="es-419" sz="900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Captar n</a:t>
            </a:r>
            <a:r>
              <a:rPr b="0" i="0" lang="es-419" sz="900" u="none" cap="none" strike="noStrike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uevos proveedores:</a:t>
            </a:r>
            <a:endParaRPr b="0" i="0" sz="900" u="none" cap="none" strike="noStrike">
              <a:solidFill>
                <a:srgbClr val="273744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-285750" lvl="0" marL="457200" marR="0" rtl="0" algn="l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rgbClr val="273744"/>
              </a:buClr>
              <a:buSzPts val="900"/>
              <a:buFont typeface="Ubuntu Light"/>
              <a:buChar char="-"/>
            </a:pPr>
            <a:r>
              <a:rPr b="0" i="0" lang="es-419" sz="900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Sentinel.</a:t>
            </a:r>
            <a:endParaRPr b="0" i="0" sz="900" u="none" cap="none" strike="noStrike">
              <a:solidFill>
                <a:srgbClr val="273744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2857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3744"/>
              </a:buClr>
              <a:buSzPts val="900"/>
              <a:buFont typeface="Ubuntu Light"/>
              <a:buChar char="-"/>
            </a:pPr>
            <a:r>
              <a:rPr b="0" i="0" lang="es-419" sz="900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Registro de </a:t>
            </a:r>
            <a:r>
              <a:rPr lang="es-419" sz="900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p</a:t>
            </a:r>
            <a:r>
              <a:rPr b="0" i="0" lang="es-419" sz="900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roveedor.</a:t>
            </a:r>
            <a:endParaRPr b="0" i="0" sz="900" u="none" cap="none" strike="noStrike">
              <a:solidFill>
                <a:srgbClr val="273744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09" name="Google Shape;509;p50"/>
          <p:cNvSpPr txBox="1"/>
          <p:nvPr/>
        </p:nvSpPr>
        <p:spPr>
          <a:xfrm>
            <a:off x="6434854" y="2932624"/>
            <a:ext cx="2162700" cy="18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0000" lIns="80000" spcFirstLastPara="1" rIns="106675" wrap="square" tIns="800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• </a:t>
            </a:r>
            <a:r>
              <a:rPr b="0" i="0" lang="es-419" sz="900" u="none" cap="none" strike="noStrike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Identificar </a:t>
            </a:r>
            <a:r>
              <a:rPr lang="es-419" sz="900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o</a:t>
            </a:r>
            <a:r>
              <a:rPr b="0" i="0" lang="es-419" sz="900" u="none" cap="none" strike="noStrike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portunidad:</a:t>
            </a:r>
            <a:endParaRPr b="0" i="0" sz="900" u="none" cap="none" strike="noStrike">
              <a:solidFill>
                <a:srgbClr val="273744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-285750" lvl="0" marL="457200" marR="0" rtl="0" algn="l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rgbClr val="273744"/>
              </a:buClr>
              <a:buSzPts val="900"/>
              <a:buFont typeface="Ubuntu Light"/>
              <a:buChar char="-"/>
            </a:pPr>
            <a:r>
              <a:rPr b="0" i="0" lang="es-419" sz="900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TDR.</a:t>
            </a:r>
            <a:endParaRPr b="0" i="0" sz="900" u="none" cap="none" strike="noStrike">
              <a:solidFill>
                <a:srgbClr val="273744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2857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3744"/>
              </a:buClr>
              <a:buSzPts val="900"/>
              <a:buFont typeface="Ubuntu Light"/>
              <a:buChar char="-"/>
            </a:pPr>
            <a:r>
              <a:rPr b="0" i="0" lang="es-419" sz="900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Renovaciones.</a:t>
            </a:r>
            <a:endParaRPr b="0" i="0" sz="900" u="none" cap="none" strike="noStrike">
              <a:solidFill>
                <a:srgbClr val="273744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None/>
            </a:pPr>
            <a:r>
              <a:rPr lang="es-419" sz="900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• </a:t>
            </a:r>
            <a:r>
              <a:rPr b="0" i="0" lang="es-419" sz="900" u="none" cap="none" strike="noStrike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Otorgar soporte durante ejecución.</a:t>
            </a:r>
            <a:endParaRPr b="0" i="0" sz="900" u="none" cap="none" strike="noStrike">
              <a:solidFill>
                <a:srgbClr val="273744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None/>
            </a:pPr>
            <a:r>
              <a:rPr lang="es-419" sz="900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• </a:t>
            </a:r>
            <a:r>
              <a:rPr b="0" i="0" lang="es-419" sz="900" u="none" cap="none" strike="noStrike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Comprometido con el </a:t>
            </a:r>
            <a:r>
              <a:rPr lang="es-419" sz="900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o</a:t>
            </a:r>
            <a:r>
              <a:rPr b="0" i="0" lang="es-419" sz="900" u="none" cap="none" strike="noStrike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bjetivo.</a:t>
            </a:r>
            <a:endParaRPr b="0" i="0" sz="900" u="none" cap="none" strike="noStrike">
              <a:solidFill>
                <a:srgbClr val="273744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None/>
            </a:pPr>
            <a:r>
              <a:rPr lang="es-419" sz="900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• </a:t>
            </a:r>
            <a:r>
              <a:rPr lang="es-419" sz="900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Realizar r</a:t>
            </a:r>
            <a:r>
              <a:rPr b="0" i="0" lang="es-419" sz="900" u="none" cap="none" strike="noStrike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euniones semestrales para definir oportunidades.</a:t>
            </a:r>
            <a:endParaRPr b="0" i="0" sz="900" u="none" cap="none" strike="noStrike">
              <a:solidFill>
                <a:srgbClr val="273744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510" name="Google Shape;510;p50"/>
          <p:cNvSpPr txBox="1"/>
          <p:nvPr/>
        </p:nvSpPr>
        <p:spPr>
          <a:xfrm>
            <a:off x="8930548" y="2932636"/>
            <a:ext cx="1941300" cy="20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0000" lIns="80000" spcFirstLastPara="1" rIns="106675" wrap="square" tIns="800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• </a:t>
            </a:r>
            <a:r>
              <a:rPr i="0" lang="es-419" sz="900" u="none" cap="none" strike="noStrike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Participar en el proceso competitivo.</a:t>
            </a:r>
            <a:endParaRPr i="0" sz="900" u="none" cap="none" strike="noStrike">
              <a:solidFill>
                <a:srgbClr val="273744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None/>
            </a:pPr>
            <a:r>
              <a:rPr lang="es-419" sz="900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• </a:t>
            </a:r>
            <a:r>
              <a:rPr b="0" i="0" lang="es-419" sz="900" u="none" cap="none" strike="noStrike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Cumpl</a:t>
            </a:r>
            <a:r>
              <a:rPr lang="es-419" sz="900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ir</a:t>
            </a:r>
            <a:r>
              <a:rPr b="0" i="0" lang="es-419" sz="900" u="none" cap="none" strike="noStrike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 los requisitos:</a:t>
            </a:r>
            <a:endParaRPr b="0" i="0" sz="900" u="none" cap="none" strike="noStrike">
              <a:solidFill>
                <a:srgbClr val="273744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-285750" lvl="0" marL="457200" marR="0" rtl="0" algn="l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rgbClr val="273744"/>
              </a:buClr>
              <a:buSzPts val="900"/>
              <a:buFont typeface="Ubuntu Light"/>
              <a:buChar char="-"/>
            </a:pPr>
            <a:r>
              <a:rPr b="0" i="0" lang="es-419" sz="900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Estándares.</a:t>
            </a:r>
            <a:endParaRPr b="0" i="0" sz="900" u="none" cap="none" strike="noStrike">
              <a:solidFill>
                <a:srgbClr val="273744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2857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3744"/>
              </a:buClr>
              <a:buSzPts val="900"/>
              <a:buFont typeface="Ubuntu Light"/>
              <a:buChar char="-"/>
            </a:pPr>
            <a:r>
              <a:rPr b="0" i="0" lang="es-419" sz="900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Plazos - costos.</a:t>
            </a:r>
            <a:endParaRPr b="0" i="0" sz="900" u="none" cap="none" strike="noStrike">
              <a:solidFill>
                <a:srgbClr val="273744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2857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3744"/>
              </a:buClr>
              <a:buSzPts val="900"/>
              <a:buFont typeface="Ubuntu Light"/>
              <a:buChar char="-"/>
            </a:pPr>
            <a:r>
              <a:rPr b="0" i="0" lang="es-419" sz="900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Garantías.</a:t>
            </a:r>
            <a:endParaRPr b="0" i="0" sz="900" u="none" cap="none" strike="noStrike">
              <a:solidFill>
                <a:srgbClr val="273744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None/>
            </a:pPr>
            <a:r>
              <a:rPr lang="es-419" sz="900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• </a:t>
            </a:r>
            <a:r>
              <a:rPr b="0" i="0" lang="es-419" sz="900" u="none" cap="none" strike="noStrike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Comunicación:</a:t>
            </a:r>
            <a:endParaRPr b="0" i="0" sz="900" u="none" cap="none" strike="noStrike">
              <a:solidFill>
                <a:srgbClr val="273744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-285750" lvl="0" marL="457200" marR="0" rtl="0" algn="l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rgbClr val="273744"/>
              </a:buClr>
              <a:buSzPts val="900"/>
              <a:buFont typeface="Ubuntu Light"/>
              <a:buChar char="-"/>
            </a:pPr>
            <a:r>
              <a:rPr b="0" i="0" lang="es-419" sz="900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Fácil de contactar.</a:t>
            </a:r>
            <a:endParaRPr b="0" i="0" sz="900" u="none" cap="none" strike="noStrike">
              <a:solidFill>
                <a:srgbClr val="273744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2857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3744"/>
              </a:buClr>
              <a:buSzPts val="900"/>
              <a:buFont typeface="Ubuntu Light"/>
              <a:buChar char="-"/>
            </a:pPr>
            <a:r>
              <a:rPr b="0" i="0" lang="es-419" sz="900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Atención y rápida respuesta.</a:t>
            </a:r>
            <a:endParaRPr b="1" i="0" sz="900" u="none" cap="none" strike="noStrike">
              <a:solidFill>
                <a:srgbClr val="273744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None/>
            </a:pPr>
            <a:r>
              <a:rPr lang="es-419" sz="900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• </a:t>
            </a:r>
            <a:r>
              <a:rPr b="0" i="0" lang="es-419" sz="900" u="none" cap="none" strike="noStrike">
                <a:solidFill>
                  <a:srgbClr val="273744"/>
                </a:solidFill>
                <a:latin typeface="Ubuntu Medium"/>
                <a:ea typeface="Ubuntu Medium"/>
                <a:cs typeface="Ubuntu Medium"/>
                <a:sym typeface="Ubuntu Medium"/>
              </a:rPr>
              <a:t>Buscar oportunidades de participación.</a:t>
            </a:r>
            <a:endParaRPr b="0" i="0" sz="900" u="none" cap="none" strike="noStrike">
              <a:solidFill>
                <a:srgbClr val="273744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511" name="Google Shape;511;p50"/>
          <p:cNvSpPr txBox="1"/>
          <p:nvPr/>
        </p:nvSpPr>
        <p:spPr>
          <a:xfrm>
            <a:off x="1788959" y="2349161"/>
            <a:ext cx="1314600" cy="4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06675" spcFirstLastPara="1" rIns="106675" wrap="square" tIns="609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1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COMPRAS Y</a:t>
            </a:r>
            <a:endParaRPr b="1" sz="11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1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CONTRATOS</a:t>
            </a:r>
            <a:endParaRPr b="1" i="0" sz="11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12" name="Google Shape;512;p50"/>
          <p:cNvSpPr txBox="1"/>
          <p:nvPr/>
        </p:nvSpPr>
        <p:spPr>
          <a:xfrm>
            <a:off x="4385269" y="2349161"/>
            <a:ext cx="1109400" cy="4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06675" spcFirstLastPara="1" rIns="106675" wrap="square" tIns="609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1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PROCURA</a:t>
            </a:r>
            <a:endParaRPr b="1" sz="11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1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LOCAL</a:t>
            </a:r>
            <a:endParaRPr b="1" i="0" sz="11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13" name="Google Shape;513;p50"/>
          <p:cNvSpPr/>
          <p:nvPr/>
        </p:nvSpPr>
        <p:spPr>
          <a:xfrm>
            <a:off x="1051021" y="5129823"/>
            <a:ext cx="9987600" cy="50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50"/>
          <p:cNvSpPr/>
          <p:nvPr/>
        </p:nvSpPr>
        <p:spPr>
          <a:xfrm>
            <a:off x="1031234" y="5171742"/>
            <a:ext cx="99876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419" sz="1100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Estableciendo pasos, requisitos, criterios y demás, dentro de los procedimientos de </a:t>
            </a:r>
            <a:r>
              <a:rPr lang="es-419" sz="1100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c</a:t>
            </a:r>
            <a:r>
              <a:rPr b="0" i="0" lang="es-419" sz="1100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ompras y </a:t>
            </a:r>
            <a:r>
              <a:rPr lang="es-419" sz="1100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c</a:t>
            </a:r>
            <a:r>
              <a:rPr b="0" i="0" lang="es-419" sz="1100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ontratos, con el debido soporte del equipo de </a:t>
            </a:r>
            <a:r>
              <a:rPr lang="es-419" sz="1100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P</a:t>
            </a:r>
            <a:r>
              <a:rPr b="0" i="0" lang="es-419" sz="1100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rocura </a:t>
            </a:r>
            <a:r>
              <a:rPr lang="es-419" sz="1100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L</a:t>
            </a:r>
            <a:r>
              <a:rPr b="0" i="0" lang="es-419" sz="1100" u="none" cap="none" strike="noStrike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ocal,</a:t>
            </a:r>
            <a:r>
              <a:rPr b="0" i="0" lang="es-419" sz="1100" u="none" cap="none" strike="noStrike">
                <a:solidFill>
                  <a:srgbClr val="273744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i="0" lang="es-419" sz="1100" u="none" cap="none" strike="noStrike">
                <a:solidFill>
                  <a:srgbClr val="273744"/>
                </a:solidFill>
                <a:latin typeface="Ubuntu"/>
                <a:ea typeface="Ubuntu"/>
                <a:cs typeface="Ubuntu"/>
                <a:sym typeface="Ubuntu"/>
              </a:rPr>
              <a:t>hemos mejorado la inclusión de postores locales en nuestros procesos de cotización / licitación.</a:t>
            </a:r>
            <a:endParaRPr b="1" i="0" sz="1100" u="none" cap="none" strike="noStrike">
              <a:solidFill>
                <a:srgbClr val="27374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12192001" cy="685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1"/>
          <p:cNvPicPr preferRelativeResize="0"/>
          <p:nvPr/>
        </p:nvPicPr>
        <p:blipFill>
          <a:blip r:embed="rId4">
            <a:alphaModFix amt="18000"/>
          </a:blip>
          <a:stretch>
            <a:fillRect/>
          </a:stretch>
        </p:blipFill>
        <p:spPr>
          <a:xfrm>
            <a:off x="1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51"/>
          <p:cNvSpPr txBox="1"/>
          <p:nvPr>
            <p:ph idx="12" type="sldNum"/>
          </p:nvPr>
        </p:nvSpPr>
        <p:spPr>
          <a:xfrm>
            <a:off x="0" y="6499571"/>
            <a:ext cx="429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523" name="Google Shape;523;p51"/>
          <p:cNvSpPr txBox="1"/>
          <p:nvPr/>
        </p:nvSpPr>
        <p:spPr>
          <a:xfrm>
            <a:off x="2352097" y="2614175"/>
            <a:ext cx="70029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es-419" sz="2400">
                <a:solidFill>
                  <a:srgbClr val="1D252C"/>
                </a:solidFill>
                <a:latin typeface="Ubuntu"/>
                <a:ea typeface="Ubuntu"/>
                <a:cs typeface="Ubuntu"/>
                <a:sym typeface="Ubuntu"/>
              </a:rPr>
              <a:t>INICIATIVAS</a:t>
            </a:r>
            <a:endParaRPr b="1" sz="2400">
              <a:solidFill>
                <a:srgbClr val="1D252C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b="1" lang="es-419" sz="6000">
                <a:solidFill>
                  <a:srgbClr val="026939"/>
                </a:solidFill>
                <a:latin typeface="Ubuntu"/>
                <a:ea typeface="Ubuntu"/>
                <a:cs typeface="Ubuntu"/>
                <a:sym typeface="Ubuntu"/>
              </a:rPr>
              <a:t>CLAVES</a:t>
            </a:r>
            <a:endParaRPr b="1" sz="2400">
              <a:solidFill>
                <a:srgbClr val="026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24" name="Google Shape;524;p51"/>
          <p:cNvSpPr/>
          <p:nvPr/>
        </p:nvSpPr>
        <p:spPr>
          <a:xfrm>
            <a:off x="5487700" y="3999575"/>
            <a:ext cx="731700" cy="104100"/>
          </a:xfrm>
          <a:prstGeom prst="rect">
            <a:avLst/>
          </a:prstGeom>
          <a:solidFill>
            <a:srgbClr val="F48C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12192001" cy="685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34"/>
          <p:cNvPicPr preferRelativeResize="0"/>
          <p:nvPr/>
        </p:nvPicPr>
        <p:blipFill>
          <a:blip r:embed="rId4">
            <a:alphaModFix amt="18000"/>
          </a:blip>
          <a:stretch>
            <a:fillRect/>
          </a:stretch>
        </p:blipFill>
        <p:spPr>
          <a:xfrm>
            <a:off x="1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164" name="Google Shape;164;p34"/>
          <p:cNvSpPr txBox="1"/>
          <p:nvPr/>
        </p:nvSpPr>
        <p:spPr>
          <a:xfrm>
            <a:off x="100" y="2614175"/>
            <a:ext cx="121920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s-419" sz="2400">
                <a:solidFill>
                  <a:srgbClr val="1D252C"/>
                </a:solidFill>
                <a:latin typeface="Ubuntu Medium"/>
                <a:ea typeface="Ubuntu Medium"/>
                <a:cs typeface="Ubuntu Medium"/>
                <a:sym typeface="Ubuntu Medium"/>
              </a:rPr>
              <a:t>SOMOS HUDBAY</a:t>
            </a:r>
            <a:endParaRPr sz="2400">
              <a:solidFill>
                <a:srgbClr val="1D252C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b="1" lang="es-419" sz="6000">
                <a:solidFill>
                  <a:srgbClr val="F48C1F"/>
                </a:solidFill>
                <a:latin typeface="Ubuntu"/>
                <a:ea typeface="Ubuntu"/>
                <a:cs typeface="Ubuntu"/>
                <a:sym typeface="Ubuntu"/>
              </a:rPr>
              <a:t>NUESTRA OPERACIÓN</a:t>
            </a:r>
            <a:endParaRPr b="1" i="0" sz="6000" u="none" cap="none" strike="noStrike">
              <a:solidFill>
                <a:srgbClr val="026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5" name="Google Shape;165;p34"/>
          <p:cNvSpPr/>
          <p:nvPr/>
        </p:nvSpPr>
        <p:spPr>
          <a:xfrm>
            <a:off x="5487700" y="3999575"/>
            <a:ext cx="731700" cy="104100"/>
          </a:xfrm>
          <a:prstGeom prst="rect">
            <a:avLst/>
          </a:prstGeom>
          <a:solidFill>
            <a:srgbClr val="D61A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2"/>
          <p:cNvSpPr txBox="1"/>
          <p:nvPr>
            <p:ph idx="12" type="sldNum"/>
          </p:nvPr>
        </p:nvSpPr>
        <p:spPr>
          <a:xfrm>
            <a:off x="0" y="6499571"/>
            <a:ext cx="429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531" name="Google Shape;53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6042" y="2588975"/>
            <a:ext cx="9684009" cy="1280576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52"/>
          <p:cNvSpPr txBox="1"/>
          <p:nvPr/>
        </p:nvSpPr>
        <p:spPr>
          <a:xfrm>
            <a:off x="875550" y="3876615"/>
            <a:ext cx="1963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200">
                <a:solidFill>
                  <a:srgbClr val="273744"/>
                </a:solidFill>
                <a:latin typeface="Ubuntu"/>
                <a:ea typeface="Ubuntu"/>
                <a:cs typeface="Ubuntu"/>
                <a:sym typeface="Ubuntu"/>
              </a:rPr>
              <a:t>Desarrollo</a:t>
            </a:r>
            <a:endParaRPr b="1" sz="1200">
              <a:solidFill>
                <a:srgbClr val="273744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de consorcios.</a:t>
            </a:r>
            <a:endParaRPr sz="9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34" name="Google Shape;534;p52"/>
          <p:cNvSpPr txBox="1"/>
          <p:nvPr/>
        </p:nvSpPr>
        <p:spPr>
          <a:xfrm>
            <a:off x="2623369" y="3876615"/>
            <a:ext cx="236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200">
                <a:solidFill>
                  <a:srgbClr val="273744"/>
                </a:solidFill>
                <a:latin typeface="Ubuntu"/>
                <a:ea typeface="Ubuntu"/>
                <a:cs typeface="Ubuntu"/>
                <a:sym typeface="Ubuntu"/>
              </a:rPr>
              <a:t>Capacitaciones</a:t>
            </a:r>
            <a:endParaRPr sz="1200">
              <a:solidFill>
                <a:srgbClr val="273744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constantes a las empresas </a:t>
            </a:r>
            <a:endParaRPr sz="1200">
              <a:solidFill>
                <a:srgbClr val="273744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de comunidad (compliance).</a:t>
            </a:r>
            <a:endParaRPr sz="9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35" name="Google Shape;535;p52"/>
          <p:cNvSpPr txBox="1"/>
          <p:nvPr/>
        </p:nvSpPr>
        <p:spPr>
          <a:xfrm>
            <a:off x="4951589" y="3869551"/>
            <a:ext cx="15927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200">
                <a:solidFill>
                  <a:srgbClr val="273744"/>
                </a:solidFill>
                <a:latin typeface="Ubuntu"/>
                <a:ea typeface="Ubuntu"/>
                <a:cs typeface="Ubuntu"/>
                <a:sym typeface="Ubuntu"/>
              </a:rPr>
              <a:t>Oportunidades</a:t>
            </a:r>
            <a:endParaRPr sz="1200">
              <a:solidFill>
                <a:srgbClr val="273744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en contratos actuales, inclusión a empresas de comunidad en el subarrendamiento de equipos.</a:t>
            </a:r>
            <a:endParaRPr sz="9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36" name="Google Shape;536;p52"/>
          <p:cNvSpPr txBox="1"/>
          <p:nvPr/>
        </p:nvSpPr>
        <p:spPr>
          <a:xfrm>
            <a:off x="6852078" y="3876615"/>
            <a:ext cx="1687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200">
                <a:solidFill>
                  <a:srgbClr val="273744"/>
                </a:solidFill>
                <a:latin typeface="Ubuntu"/>
                <a:ea typeface="Ubuntu"/>
                <a:cs typeface="Ubuntu"/>
                <a:sym typeface="Ubuntu"/>
              </a:rPr>
              <a:t>Marco procedimental </a:t>
            </a:r>
            <a:r>
              <a:rPr lang="es-419" sz="1200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para la participación activa de empresas de la comunidad.</a:t>
            </a:r>
            <a:endParaRPr sz="9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37" name="Google Shape;537;p52"/>
          <p:cNvSpPr txBox="1"/>
          <p:nvPr/>
        </p:nvSpPr>
        <p:spPr>
          <a:xfrm>
            <a:off x="8971868" y="3869544"/>
            <a:ext cx="1506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200">
                <a:solidFill>
                  <a:srgbClr val="273744"/>
                </a:solidFill>
                <a:latin typeface="Ubuntu"/>
                <a:ea typeface="Ubuntu"/>
                <a:cs typeface="Ubuntu"/>
                <a:sym typeface="Ubuntu"/>
              </a:rPr>
              <a:t>Medir las c</a:t>
            </a:r>
            <a:r>
              <a:rPr b="1" lang="es-419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ompras</a:t>
            </a:r>
            <a:r>
              <a:rPr lang="es-419" sz="12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r>
              <a:rPr lang="es-419" sz="1200">
                <a:solidFill>
                  <a:srgbClr val="273744"/>
                </a:solidFill>
                <a:latin typeface="Ubuntu Light"/>
                <a:ea typeface="Ubuntu Light"/>
                <a:cs typeface="Ubuntu Light"/>
                <a:sym typeface="Ubuntu Light"/>
              </a:rPr>
              <a:t>a empresas de la comunidad.</a:t>
            </a:r>
            <a:endParaRPr sz="9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38" name="Google Shape;538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56202" y="2928326"/>
            <a:ext cx="601892" cy="601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04428" y="2955681"/>
            <a:ext cx="601892" cy="601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00773" y="2882095"/>
            <a:ext cx="694317" cy="694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89542" y="2928317"/>
            <a:ext cx="601892" cy="601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337768" y="2955680"/>
            <a:ext cx="601892" cy="601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12192001" cy="685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53"/>
          <p:cNvPicPr preferRelativeResize="0"/>
          <p:nvPr/>
        </p:nvPicPr>
        <p:blipFill>
          <a:blip r:embed="rId4">
            <a:alphaModFix amt="18000"/>
          </a:blip>
          <a:stretch>
            <a:fillRect/>
          </a:stretch>
        </p:blipFill>
        <p:spPr>
          <a:xfrm>
            <a:off x="1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53"/>
          <p:cNvSpPr txBox="1"/>
          <p:nvPr>
            <p:ph idx="12" type="sldNum"/>
          </p:nvPr>
        </p:nvSpPr>
        <p:spPr>
          <a:xfrm>
            <a:off x="0" y="6499571"/>
            <a:ext cx="429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551" name="Google Shape;551;p53"/>
          <p:cNvSpPr txBox="1"/>
          <p:nvPr/>
        </p:nvSpPr>
        <p:spPr>
          <a:xfrm>
            <a:off x="0" y="2614175"/>
            <a:ext cx="121920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es-419" sz="2400">
                <a:solidFill>
                  <a:srgbClr val="1D252C"/>
                </a:solidFill>
                <a:latin typeface="Ubuntu"/>
                <a:ea typeface="Ubuntu"/>
                <a:cs typeface="Ubuntu"/>
                <a:sym typeface="Ubuntu"/>
              </a:rPr>
              <a:t>ACTUALIDAD</a:t>
            </a:r>
            <a:endParaRPr b="1" sz="2400">
              <a:solidFill>
                <a:srgbClr val="1D252C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b="1" lang="es-419" sz="6000">
                <a:solidFill>
                  <a:srgbClr val="D61A22"/>
                </a:solidFill>
                <a:latin typeface="Ubuntu"/>
                <a:ea typeface="Ubuntu"/>
                <a:cs typeface="Ubuntu"/>
                <a:sym typeface="Ubuntu"/>
              </a:rPr>
              <a:t>EMPRESAS LOCALES</a:t>
            </a:r>
            <a:endParaRPr b="1" sz="2400">
              <a:solidFill>
                <a:srgbClr val="D61A2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52" name="Google Shape;552;p53"/>
          <p:cNvSpPr/>
          <p:nvPr/>
        </p:nvSpPr>
        <p:spPr>
          <a:xfrm>
            <a:off x="5487700" y="3999575"/>
            <a:ext cx="731700" cy="104100"/>
          </a:xfrm>
          <a:prstGeom prst="rect">
            <a:avLst/>
          </a:prstGeom>
          <a:solidFill>
            <a:srgbClr val="F48C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858015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54"/>
          <p:cNvSpPr/>
          <p:nvPr/>
        </p:nvSpPr>
        <p:spPr>
          <a:xfrm>
            <a:off x="3748525" y="1839413"/>
            <a:ext cx="7294500" cy="2657700"/>
          </a:xfrm>
          <a:prstGeom prst="roundRect">
            <a:avLst>
              <a:gd fmla="val 4730" name="adj"/>
            </a:avLst>
          </a:prstGeom>
          <a:solidFill>
            <a:srgbClr val="0B589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54"/>
          <p:cNvSpPr/>
          <p:nvPr/>
        </p:nvSpPr>
        <p:spPr>
          <a:xfrm rot="-5400000">
            <a:off x="1240563" y="1126800"/>
            <a:ext cx="2869825" cy="4082900"/>
          </a:xfrm>
          <a:prstGeom prst="flowChartOffpageConnector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54"/>
          <p:cNvSpPr txBox="1"/>
          <p:nvPr/>
        </p:nvSpPr>
        <p:spPr>
          <a:xfrm>
            <a:off x="5957825" y="4665213"/>
            <a:ext cx="18015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Proveedores locales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en el año </a:t>
            </a:r>
            <a:r>
              <a:rPr b="1" i="0" lang="es-419" sz="11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2022</a:t>
            </a:r>
            <a:endParaRPr b="1" sz="1100"/>
          </a:p>
        </p:txBody>
      </p:sp>
      <p:sp>
        <p:nvSpPr>
          <p:cNvPr id="562" name="Google Shape;562;p54"/>
          <p:cNvSpPr/>
          <p:nvPr/>
        </p:nvSpPr>
        <p:spPr>
          <a:xfrm>
            <a:off x="4916825" y="4613763"/>
            <a:ext cx="1041000" cy="510900"/>
          </a:xfrm>
          <a:prstGeom prst="roundRect">
            <a:avLst>
              <a:gd fmla="val 16667" name="adj"/>
            </a:avLst>
          </a:prstGeom>
          <a:solidFill>
            <a:srgbClr val="D226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5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212</a:t>
            </a:r>
            <a:endParaRPr b="1" sz="25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63" name="Google Shape;563;p54"/>
          <p:cNvSpPr txBox="1"/>
          <p:nvPr/>
        </p:nvSpPr>
        <p:spPr>
          <a:xfrm>
            <a:off x="5910200" y="1919663"/>
            <a:ext cx="3659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-419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Crecimiento de proveedores locales:</a:t>
            </a:r>
            <a:endParaRPr b="1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64" name="Google Shape;564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3200" y="2372512"/>
            <a:ext cx="4307923" cy="170295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54"/>
          <p:cNvSpPr txBox="1"/>
          <p:nvPr/>
        </p:nvSpPr>
        <p:spPr>
          <a:xfrm>
            <a:off x="9234125" y="4665213"/>
            <a:ext cx="18015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Proveedores locales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1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en el año </a:t>
            </a:r>
            <a:r>
              <a:rPr b="1" i="0" lang="es-419" sz="11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202</a:t>
            </a:r>
            <a:r>
              <a:rPr b="1" lang="es-419" sz="1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 sz="1100"/>
          </a:p>
        </p:txBody>
      </p:sp>
      <p:sp>
        <p:nvSpPr>
          <p:cNvPr id="566" name="Google Shape;566;p54"/>
          <p:cNvSpPr/>
          <p:nvPr/>
        </p:nvSpPr>
        <p:spPr>
          <a:xfrm>
            <a:off x="8193125" y="4613763"/>
            <a:ext cx="1041000" cy="510900"/>
          </a:xfrm>
          <a:prstGeom prst="roundRect">
            <a:avLst>
              <a:gd fmla="val 16667" name="adj"/>
            </a:avLst>
          </a:prstGeom>
          <a:solidFill>
            <a:srgbClr val="D226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5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227</a:t>
            </a:r>
            <a:endParaRPr b="1" sz="25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67" name="Google Shape;567;p54"/>
          <p:cNvSpPr txBox="1"/>
          <p:nvPr/>
        </p:nvSpPr>
        <p:spPr>
          <a:xfrm>
            <a:off x="6736994" y="2382663"/>
            <a:ext cx="4479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-419" sz="1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8%</a:t>
            </a:r>
            <a:endParaRPr b="1" sz="1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68" name="Google Shape;568;p54"/>
          <p:cNvSpPr txBox="1"/>
          <p:nvPr/>
        </p:nvSpPr>
        <p:spPr>
          <a:xfrm>
            <a:off x="8349069" y="2416513"/>
            <a:ext cx="4479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-419" sz="1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12</a:t>
            </a:r>
            <a:r>
              <a:rPr b="1" lang="es-419" sz="1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%</a:t>
            </a:r>
            <a:endParaRPr b="1" sz="1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69" name="Google Shape;569;p54"/>
          <p:cNvSpPr txBox="1"/>
          <p:nvPr/>
        </p:nvSpPr>
        <p:spPr>
          <a:xfrm>
            <a:off x="6736994" y="3223363"/>
            <a:ext cx="4479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-419" sz="1100">
                <a:solidFill>
                  <a:srgbClr val="0B5890"/>
                </a:solidFill>
                <a:latin typeface="Ubuntu"/>
                <a:ea typeface="Ubuntu"/>
                <a:cs typeface="Ubuntu"/>
                <a:sym typeface="Ubuntu"/>
              </a:rPr>
              <a:t>92</a:t>
            </a:r>
            <a:r>
              <a:rPr b="1" lang="es-419" sz="1100">
                <a:solidFill>
                  <a:srgbClr val="0B5890"/>
                </a:solidFill>
                <a:latin typeface="Ubuntu"/>
                <a:ea typeface="Ubuntu"/>
                <a:cs typeface="Ubuntu"/>
                <a:sym typeface="Ubuntu"/>
              </a:rPr>
              <a:t>%</a:t>
            </a:r>
            <a:endParaRPr b="1" sz="1100">
              <a:solidFill>
                <a:srgbClr val="0B589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70" name="Google Shape;570;p54"/>
          <p:cNvSpPr txBox="1"/>
          <p:nvPr/>
        </p:nvSpPr>
        <p:spPr>
          <a:xfrm>
            <a:off x="8337269" y="3223363"/>
            <a:ext cx="4479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-419" sz="1100">
                <a:solidFill>
                  <a:srgbClr val="0B5890"/>
                </a:solidFill>
                <a:latin typeface="Ubuntu"/>
                <a:ea typeface="Ubuntu"/>
                <a:cs typeface="Ubuntu"/>
                <a:sym typeface="Ubuntu"/>
              </a:rPr>
              <a:t>88</a:t>
            </a:r>
            <a:r>
              <a:rPr b="1" lang="es-419" sz="1100">
                <a:solidFill>
                  <a:srgbClr val="0B5890"/>
                </a:solidFill>
                <a:latin typeface="Ubuntu"/>
                <a:ea typeface="Ubuntu"/>
                <a:cs typeface="Ubuntu"/>
                <a:sym typeface="Ubuntu"/>
              </a:rPr>
              <a:t>%</a:t>
            </a:r>
            <a:endParaRPr b="1" sz="1100">
              <a:solidFill>
                <a:srgbClr val="0B589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71" name="Google Shape;571;p54"/>
          <p:cNvSpPr txBox="1"/>
          <p:nvPr/>
        </p:nvSpPr>
        <p:spPr>
          <a:xfrm>
            <a:off x="6627500" y="4215613"/>
            <a:ext cx="6669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-419" sz="1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Privados</a:t>
            </a:r>
            <a:endParaRPr b="1" sz="1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72" name="Google Shape;572;p54"/>
          <p:cNvSpPr txBox="1"/>
          <p:nvPr/>
        </p:nvSpPr>
        <p:spPr>
          <a:xfrm>
            <a:off x="8302075" y="4215613"/>
            <a:ext cx="6669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-419" sz="1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locales</a:t>
            </a:r>
            <a:endParaRPr b="1" sz="1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73" name="Google Shape;573;p54"/>
          <p:cNvSpPr/>
          <p:nvPr/>
        </p:nvSpPr>
        <p:spPr>
          <a:xfrm>
            <a:off x="6479000" y="4252963"/>
            <a:ext cx="148500" cy="148500"/>
          </a:xfrm>
          <a:prstGeom prst="ellipse">
            <a:avLst/>
          </a:prstGeom>
          <a:solidFill>
            <a:srgbClr val="D226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54"/>
          <p:cNvSpPr/>
          <p:nvPr/>
        </p:nvSpPr>
        <p:spPr>
          <a:xfrm>
            <a:off x="8153575" y="4252963"/>
            <a:ext cx="148500" cy="148500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54"/>
          <p:cNvSpPr txBox="1"/>
          <p:nvPr/>
        </p:nvSpPr>
        <p:spPr>
          <a:xfrm>
            <a:off x="858750" y="2128175"/>
            <a:ext cx="3182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En la actualidad tenemos</a:t>
            </a:r>
            <a:endParaRPr/>
          </a:p>
        </p:txBody>
      </p:sp>
      <p:sp>
        <p:nvSpPr>
          <p:cNvPr id="576" name="Google Shape;576;p54"/>
          <p:cNvSpPr/>
          <p:nvPr/>
        </p:nvSpPr>
        <p:spPr>
          <a:xfrm>
            <a:off x="549650" y="2394200"/>
            <a:ext cx="3057000" cy="515700"/>
          </a:xfrm>
          <a:prstGeom prst="rect">
            <a:avLst/>
          </a:prstGeom>
          <a:solidFill>
            <a:srgbClr val="D226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54"/>
          <p:cNvSpPr txBox="1"/>
          <p:nvPr/>
        </p:nvSpPr>
        <p:spPr>
          <a:xfrm>
            <a:off x="858750" y="2860825"/>
            <a:ext cx="3000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q</a:t>
            </a:r>
            <a:r>
              <a:rPr lang="es-419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ue forman parte de la cadena de valor de Hudbay, las cuales han recibido asistencia técnica y capacitación, lo que fortalece sus resultados de negocios y los hace</a:t>
            </a:r>
            <a:endParaRPr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más competitivos en el mercado.</a:t>
            </a:r>
            <a:endParaRPr/>
          </a:p>
        </p:txBody>
      </p:sp>
      <p:sp>
        <p:nvSpPr>
          <p:cNvPr id="578" name="Google Shape;578;p54"/>
          <p:cNvSpPr txBox="1"/>
          <p:nvPr/>
        </p:nvSpPr>
        <p:spPr>
          <a:xfrm>
            <a:off x="702050" y="2405750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205 empresas locales</a:t>
            </a:r>
            <a:endParaRPr sz="1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12192001" cy="685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55"/>
          <p:cNvPicPr preferRelativeResize="0"/>
          <p:nvPr/>
        </p:nvPicPr>
        <p:blipFill>
          <a:blip r:embed="rId4">
            <a:alphaModFix amt="18000"/>
          </a:blip>
          <a:stretch>
            <a:fillRect/>
          </a:stretch>
        </p:blipFill>
        <p:spPr>
          <a:xfrm>
            <a:off x="1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55"/>
          <p:cNvSpPr txBox="1"/>
          <p:nvPr>
            <p:ph idx="12" type="sldNum"/>
          </p:nvPr>
        </p:nvSpPr>
        <p:spPr>
          <a:xfrm>
            <a:off x="0" y="6499571"/>
            <a:ext cx="429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587" name="Google Shape;587;p55"/>
          <p:cNvSpPr txBox="1"/>
          <p:nvPr/>
        </p:nvSpPr>
        <p:spPr>
          <a:xfrm>
            <a:off x="0" y="2614175"/>
            <a:ext cx="121920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es-419" sz="2400">
                <a:solidFill>
                  <a:srgbClr val="1D252C"/>
                </a:solidFill>
                <a:latin typeface="Ubuntu"/>
                <a:ea typeface="Ubuntu"/>
                <a:cs typeface="Ubuntu"/>
                <a:sym typeface="Ubuntu"/>
              </a:rPr>
              <a:t>BENEFICIOS</a:t>
            </a:r>
            <a:endParaRPr b="1" sz="2400">
              <a:solidFill>
                <a:srgbClr val="1D252C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b="1" lang="es-419" sz="6000">
                <a:solidFill>
                  <a:srgbClr val="F48C1F"/>
                </a:solidFill>
                <a:latin typeface="Ubuntu"/>
                <a:ea typeface="Ubuntu"/>
                <a:cs typeface="Ubuntu"/>
                <a:sym typeface="Ubuntu"/>
              </a:rPr>
              <a:t>ALGUNOS RESULTADOS</a:t>
            </a:r>
            <a:endParaRPr b="1" sz="2400">
              <a:solidFill>
                <a:srgbClr val="F48C1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88" name="Google Shape;588;p55"/>
          <p:cNvSpPr/>
          <p:nvPr/>
        </p:nvSpPr>
        <p:spPr>
          <a:xfrm>
            <a:off x="5487700" y="3999575"/>
            <a:ext cx="731700" cy="104100"/>
          </a:xfrm>
          <a:prstGeom prst="rect">
            <a:avLst/>
          </a:prstGeom>
          <a:solidFill>
            <a:srgbClr val="0858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858015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56"/>
          <p:cNvSpPr/>
          <p:nvPr/>
        </p:nvSpPr>
        <p:spPr>
          <a:xfrm>
            <a:off x="3734525" y="2135000"/>
            <a:ext cx="7294500" cy="2657700"/>
          </a:xfrm>
          <a:prstGeom prst="roundRect">
            <a:avLst>
              <a:gd fmla="val 4730" name="adj"/>
            </a:avLst>
          </a:prstGeom>
          <a:solidFill>
            <a:srgbClr val="0B589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6" name="Google Shape;596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8717" y="1938150"/>
            <a:ext cx="2272799" cy="2323849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56"/>
          <p:cNvSpPr txBox="1"/>
          <p:nvPr/>
        </p:nvSpPr>
        <p:spPr>
          <a:xfrm>
            <a:off x="1334425" y="2849800"/>
            <a:ext cx="13014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3800">
                <a:solidFill>
                  <a:srgbClr val="085890"/>
                </a:solidFill>
                <a:latin typeface="Ubuntu"/>
                <a:ea typeface="Ubuntu"/>
                <a:cs typeface="Ubuntu"/>
                <a:sym typeface="Ubuntu"/>
              </a:rPr>
              <a:t>35%</a:t>
            </a:r>
            <a:endParaRPr b="1" sz="2600">
              <a:solidFill>
                <a:srgbClr val="08589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98" name="Google Shape;598;p56"/>
          <p:cNvSpPr txBox="1"/>
          <p:nvPr/>
        </p:nvSpPr>
        <p:spPr>
          <a:xfrm>
            <a:off x="675925" y="4262000"/>
            <a:ext cx="26184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del cobre producido por la empresa minera es transportado por estas empresas.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99" name="Google Shape;599;p56"/>
          <p:cNvSpPr/>
          <p:nvPr/>
        </p:nvSpPr>
        <p:spPr>
          <a:xfrm rot="5400000">
            <a:off x="7768025" y="1581302"/>
            <a:ext cx="3432000" cy="3695400"/>
          </a:xfrm>
          <a:prstGeom prst="flowChartOffpageConnector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56"/>
          <p:cNvSpPr/>
          <p:nvPr/>
        </p:nvSpPr>
        <p:spPr>
          <a:xfrm>
            <a:off x="8204650" y="2166750"/>
            <a:ext cx="2736900" cy="2524500"/>
          </a:xfrm>
          <a:prstGeom prst="roundRect">
            <a:avLst>
              <a:gd fmla="val 7738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Las empresas comunales</a:t>
            </a:r>
            <a:endParaRPr sz="1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419" sz="1300">
                <a:solidFill>
                  <a:srgbClr val="F38C1F"/>
                </a:solidFill>
                <a:latin typeface="Ubuntu"/>
                <a:ea typeface="Ubuntu"/>
                <a:cs typeface="Ubuntu"/>
                <a:sym typeface="Ubuntu"/>
              </a:rPr>
              <a:t>realizan la distribución de utilidades al 100% de comuneros, con ello se reduce la brecha de pobreza monetaria de las comunidades,</a:t>
            </a:r>
            <a:r>
              <a:rPr lang="es-419" sz="1200">
                <a:solidFill>
                  <a:srgbClr val="F38C1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s-419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dado que su poder adquisitivo se incrementa y ven tangiblemente el beneficio de tener una empresa minera al costado de ellos.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56"/>
          <p:cNvSpPr/>
          <p:nvPr/>
        </p:nvSpPr>
        <p:spPr>
          <a:xfrm>
            <a:off x="6003900" y="2649138"/>
            <a:ext cx="500700" cy="1706100"/>
          </a:xfrm>
          <a:prstGeom prst="rect">
            <a:avLst/>
          </a:prstGeom>
          <a:solidFill>
            <a:srgbClr val="F38C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56"/>
          <p:cNvSpPr/>
          <p:nvPr/>
        </p:nvSpPr>
        <p:spPr>
          <a:xfrm>
            <a:off x="5080675" y="3500748"/>
            <a:ext cx="500700" cy="8496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03" name="Google Shape;603;p56"/>
          <p:cNvCxnSpPr/>
          <p:nvPr/>
        </p:nvCxnSpPr>
        <p:spPr>
          <a:xfrm>
            <a:off x="4679038" y="4355238"/>
            <a:ext cx="22035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4" name="Google Shape;604;p56"/>
          <p:cNvSpPr txBox="1"/>
          <p:nvPr/>
        </p:nvSpPr>
        <p:spPr>
          <a:xfrm>
            <a:off x="5080687" y="4360150"/>
            <a:ext cx="5007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-419" sz="1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2019</a:t>
            </a:r>
            <a:endParaRPr b="1" sz="12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05" name="Google Shape;605;p56"/>
          <p:cNvSpPr txBox="1"/>
          <p:nvPr/>
        </p:nvSpPr>
        <p:spPr>
          <a:xfrm>
            <a:off x="5080687" y="3748200"/>
            <a:ext cx="5007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-419" sz="1000">
                <a:solidFill>
                  <a:srgbClr val="0B5890"/>
                </a:solidFill>
                <a:latin typeface="Ubuntu"/>
                <a:ea typeface="Ubuntu"/>
                <a:cs typeface="Ubuntu"/>
                <a:sym typeface="Ubuntu"/>
              </a:rPr>
              <a:t>$ 16M</a:t>
            </a:r>
            <a:endParaRPr b="1" sz="1000">
              <a:solidFill>
                <a:srgbClr val="0B589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06" name="Google Shape;606;p56"/>
          <p:cNvSpPr txBox="1"/>
          <p:nvPr/>
        </p:nvSpPr>
        <p:spPr>
          <a:xfrm>
            <a:off x="6003912" y="2944175"/>
            <a:ext cx="5007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-419" sz="1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$ 33M</a:t>
            </a:r>
            <a:endParaRPr b="1" sz="1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07" name="Google Shape;607;p56"/>
          <p:cNvSpPr txBox="1"/>
          <p:nvPr/>
        </p:nvSpPr>
        <p:spPr>
          <a:xfrm>
            <a:off x="6003912" y="4360150"/>
            <a:ext cx="5007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-419" sz="1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2023</a:t>
            </a:r>
            <a:endParaRPr b="1" sz="12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08" name="Google Shape;608;p56"/>
          <p:cNvSpPr txBox="1"/>
          <p:nvPr/>
        </p:nvSpPr>
        <p:spPr>
          <a:xfrm>
            <a:off x="4211825" y="2242950"/>
            <a:ext cx="34245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-419" sz="12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Compras de Hudbay a empresas locales:</a:t>
            </a:r>
            <a:endParaRPr b="1"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oogle Shape;61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12192001" cy="685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57"/>
          <p:cNvPicPr preferRelativeResize="0"/>
          <p:nvPr/>
        </p:nvPicPr>
        <p:blipFill>
          <a:blip r:embed="rId4">
            <a:alphaModFix amt="18000"/>
          </a:blip>
          <a:stretch>
            <a:fillRect/>
          </a:stretch>
        </p:blipFill>
        <p:spPr>
          <a:xfrm>
            <a:off x="1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57"/>
          <p:cNvSpPr txBox="1"/>
          <p:nvPr>
            <p:ph idx="12" type="sldNum"/>
          </p:nvPr>
        </p:nvSpPr>
        <p:spPr>
          <a:xfrm>
            <a:off x="0" y="6499571"/>
            <a:ext cx="429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617" name="Google Shape;617;p57"/>
          <p:cNvSpPr txBox="1"/>
          <p:nvPr/>
        </p:nvSpPr>
        <p:spPr>
          <a:xfrm>
            <a:off x="2352097" y="2614175"/>
            <a:ext cx="70029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es-419" sz="2400">
                <a:solidFill>
                  <a:srgbClr val="1D252C"/>
                </a:solidFill>
                <a:latin typeface="Ubuntu"/>
                <a:ea typeface="Ubuntu"/>
                <a:cs typeface="Ubuntu"/>
                <a:sym typeface="Ubuntu"/>
              </a:rPr>
              <a:t>CASOS DE</a:t>
            </a:r>
            <a:endParaRPr b="1" sz="2400">
              <a:solidFill>
                <a:srgbClr val="1D252C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b="1" lang="es-419" sz="6000">
                <a:solidFill>
                  <a:srgbClr val="085890"/>
                </a:solidFill>
                <a:latin typeface="Ubuntu"/>
                <a:ea typeface="Ubuntu"/>
                <a:cs typeface="Ubuntu"/>
                <a:sym typeface="Ubuntu"/>
              </a:rPr>
              <a:t>ÉXITO</a:t>
            </a:r>
            <a:endParaRPr b="1" sz="2400">
              <a:solidFill>
                <a:srgbClr val="08589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18" name="Google Shape;618;p57"/>
          <p:cNvSpPr/>
          <p:nvPr/>
        </p:nvSpPr>
        <p:spPr>
          <a:xfrm>
            <a:off x="5487700" y="3999575"/>
            <a:ext cx="731700" cy="104100"/>
          </a:xfrm>
          <a:prstGeom prst="rect">
            <a:avLst/>
          </a:prstGeom>
          <a:solidFill>
            <a:srgbClr val="F48C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58"/>
          <p:cNvSpPr txBox="1"/>
          <p:nvPr>
            <p:ph idx="12" type="sldNum"/>
          </p:nvPr>
        </p:nvSpPr>
        <p:spPr>
          <a:xfrm>
            <a:off x="0" y="6499571"/>
            <a:ext cx="429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625" name="Google Shape;62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4905" y="2169264"/>
            <a:ext cx="1394789" cy="162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77550" y="2460050"/>
            <a:ext cx="769500" cy="76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60886" y="2169264"/>
            <a:ext cx="1393037" cy="162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37849" y="2389244"/>
            <a:ext cx="839076" cy="83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49255" y="2169264"/>
            <a:ext cx="1394789" cy="162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5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427106" y="2389239"/>
            <a:ext cx="839076" cy="839076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58"/>
          <p:cNvSpPr txBox="1"/>
          <p:nvPr/>
        </p:nvSpPr>
        <p:spPr>
          <a:xfrm>
            <a:off x="628700" y="3948500"/>
            <a:ext cx="3067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7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Servicio de transporte </a:t>
            </a:r>
            <a:endParaRPr b="1" sz="17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7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de personal</a:t>
            </a:r>
            <a:endParaRPr sz="17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Transportes Jimmy.C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33" name="Google Shape;633;p58"/>
          <p:cNvSpPr txBox="1"/>
          <p:nvPr/>
        </p:nvSpPr>
        <p:spPr>
          <a:xfrm>
            <a:off x="4153100" y="3948500"/>
            <a:ext cx="3385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7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Servicio de mantenimiento de infraestructura y equipos</a:t>
            </a:r>
            <a:endParaRPr sz="17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Etranspmul Reynaldito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34" name="Google Shape;634;p58"/>
          <p:cNvSpPr txBox="1"/>
          <p:nvPr/>
        </p:nvSpPr>
        <p:spPr>
          <a:xfrm>
            <a:off x="8313050" y="3948500"/>
            <a:ext cx="3067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7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Arrendamiento de equipos auxiliares</a:t>
            </a:r>
            <a:endParaRPr sz="17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Empresa Comunal Chilloroya.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35" name="Google Shape;635;p58"/>
          <p:cNvSpPr/>
          <p:nvPr/>
        </p:nvSpPr>
        <p:spPr>
          <a:xfrm>
            <a:off x="3586500" y="2495184"/>
            <a:ext cx="747300" cy="659400"/>
          </a:xfrm>
          <a:prstGeom prst="chevron">
            <a:avLst>
              <a:gd fmla="val 50000" name="adj"/>
            </a:avLst>
          </a:prstGeom>
          <a:solidFill>
            <a:srgbClr val="E6E6E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58"/>
          <p:cNvSpPr/>
          <p:nvPr/>
        </p:nvSpPr>
        <p:spPr>
          <a:xfrm>
            <a:off x="7477938" y="2495184"/>
            <a:ext cx="747300" cy="659400"/>
          </a:xfrm>
          <a:prstGeom prst="chevron">
            <a:avLst>
              <a:gd fmla="val 50000" name="adj"/>
            </a:avLst>
          </a:prstGeom>
          <a:solidFill>
            <a:srgbClr val="E6E6E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Google Shape;64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4905" y="2169264"/>
            <a:ext cx="1394789" cy="162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0886" y="2169264"/>
            <a:ext cx="1393037" cy="162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49255" y="2169264"/>
            <a:ext cx="1394789" cy="162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0886" y="2169264"/>
            <a:ext cx="1393037" cy="162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49255" y="2169264"/>
            <a:ext cx="1394789" cy="1620824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59"/>
          <p:cNvSpPr txBox="1"/>
          <p:nvPr/>
        </p:nvSpPr>
        <p:spPr>
          <a:xfrm>
            <a:off x="625700" y="3934163"/>
            <a:ext cx="3067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7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Servicio de transporte </a:t>
            </a:r>
            <a:endParaRPr b="1" sz="17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7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de personal</a:t>
            </a:r>
            <a:r>
              <a:rPr lang="es-419" sz="17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17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Transportes Jimmy.C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49" name="Google Shape;649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78550" y="2356787"/>
            <a:ext cx="936201" cy="93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85625" y="2451213"/>
            <a:ext cx="747349" cy="74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67049" y="2424526"/>
            <a:ext cx="800701" cy="800723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59"/>
          <p:cNvSpPr txBox="1"/>
          <p:nvPr/>
        </p:nvSpPr>
        <p:spPr>
          <a:xfrm>
            <a:off x="4181400" y="3934175"/>
            <a:ext cx="3333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7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Servicio de jardinería, lavandería, limpieza y kiosko</a:t>
            </a:r>
            <a:endParaRPr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Empresa Comunal Chilloroya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53" name="Google Shape;653;p59"/>
          <p:cNvSpPr txBox="1"/>
          <p:nvPr/>
        </p:nvSpPr>
        <p:spPr>
          <a:xfrm>
            <a:off x="8310800" y="3934175"/>
            <a:ext cx="29985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7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Transporte de concentrado</a:t>
            </a:r>
            <a:endParaRPr sz="17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ET Chilloroya (15% + 5%) </a:t>
            </a:r>
            <a:endParaRPr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ET Uchucarcco (15%)</a:t>
            </a:r>
            <a:endParaRPr b="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54" name="Google Shape;654;p59"/>
          <p:cNvSpPr/>
          <p:nvPr/>
        </p:nvSpPr>
        <p:spPr>
          <a:xfrm>
            <a:off x="3586500" y="2495184"/>
            <a:ext cx="747300" cy="659400"/>
          </a:xfrm>
          <a:prstGeom prst="chevron">
            <a:avLst>
              <a:gd fmla="val 50000" name="adj"/>
            </a:avLst>
          </a:prstGeom>
          <a:solidFill>
            <a:srgbClr val="E6E6E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59"/>
          <p:cNvSpPr/>
          <p:nvPr/>
        </p:nvSpPr>
        <p:spPr>
          <a:xfrm>
            <a:off x="7477938" y="2495184"/>
            <a:ext cx="747300" cy="659400"/>
          </a:xfrm>
          <a:prstGeom prst="chevron">
            <a:avLst>
              <a:gd fmla="val 50000" name="adj"/>
            </a:avLst>
          </a:prstGeom>
          <a:solidFill>
            <a:srgbClr val="E6E6E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Google Shape;66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60"/>
          <p:cNvSpPr/>
          <p:nvPr/>
        </p:nvSpPr>
        <p:spPr>
          <a:xfrm rot="5400000">
            <a:off x="8495488" y="2276113"/>
            <a:ext cx="2756550" cy="2968125"/>
          </a:xfrm>
          <a:prstGeom prst="flowChartOffpageConnector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63" name="Google Shape;663;p60"/>
          <p:cNvCxnSpPr>
            <a:stCxn id="664" idx="6"/>
            <a:endCxn id="665" idx="2"/>
          </p:cNvCxnSpPr>
          <p:nvPr/>
        </p:nvCxnSpPr>
        <p:spPr>
          <a:xfrm>
            <a:off x="2091776" y="3758375"/>
            <a:ext cx="1171800" cy="0"/>
          </a:xfrm>
          <a:prstGeom prst="straightConnector1">
            <a:avLst/>
          </a:prstGeom>
          <a:noFill/>
          <a:ln cap="flat" cmpd="sng" w="19050">
            <a:solidFill>
              <a:srgbClr val="BFBFBF"/>
            </a:solidFill>
            <a:prstDash val="dash"/>
            <a:miter lim="800000"/>
            <a:headEnd len="sm" w="sm" type="none"/>
            <a:tailEnd len="sm" w="sm" type="none"/>
          </a:ln>
        </p:spPr>
      </p:cxnSp>
      <p:sp>
        <p:nvSpPr>
          <p:cNvPr id="666" name="Google Shape;666;p60"/>
          <p:cNvSpPr/>
          <p:nvPr/>
        </p:nvSpPr>
        <p:spPr>
          <a:xfrm>
            <a:off x="8314723" y="3641667"/>
            <a:ext cx="237300" cy="237000"/>
          </a:xfrm>
          <a:prstGeom prst="ellipse">
            <a:avLst/>
          </a:prstGeom>
          <a:solidFill>
            <a:srgbClr val="E527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Google Shape;664;p60"/>
          <p:cNvSpPr/>
          <p:nvPr/>
        </p:nvSpPr>
        <p:spPr>
          <a:xfrm>
            <a:off x="967076" y="3196025"/>
            <a:ext cx="1124700" cy="1124700"/>
          </a:xfrm>
          <a:prstGeom prst="ellipse">
            <a:avLst/>
          </a:prstGeom>
          <a:noFill/>
          <a:ln cap="flat" cmpd="sng" w="9525">
            <a:solidFill>
              <a:srgbClr val="08589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60"/>
          <p:cNvSpPr/>
          <p:nvPr/>
        </p:nvSpPr>
        <p:spPr>
          <a:xfrm>
            <a:off x="1073040" y="3289220"/>
            <a:ext cx="912994" cy="938532"/>
          </a:xfrm>
          <a:prstGeom prst="ellipse">
            <a:avLst/>
          </a:prstGeom>
          <a:solidFill>
            <a:srgbClr val="085890"/>
          </a:solidFill>
          <a:ln cap="flat" cmpd="sng" w="28575">
            <a:solidFill>
              <a:srgbClr val="0858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8" name="Google Shape;668;p60"/>
          <p:cNvGrpSpPr/>
          <p:nvPr/>
        </p:nvGrpSpPr>
        <p:grpSpPr>
          <a:xfrm>
            <a:off x="3263601" y="3196025"/>
            <a:ext cx="1124700" cy="1124700"/>
            <a:chOff x="5719201" y="3315875"/>
            <a:chExt cx="1124700" cy="1124700"/>
          </a:xfrm>
        </p:grpSpPr>
        <p:sp>
          <p:nvSpPr>
            <p:cNvPr id="665" name="Google Shape;665;p60"/>
            <p:cNvSpPr/>
            <p:nvPr/>
          </p:nvSpPr>
          <p:spPr>
            <a:xfrm>
              <a:off x="5719201" y="3315875"/>
              <a:ext cx="1124700" cy="1124700"/>
            </a:xfrm>
            <a:prstGeom prst="ellipse">
              <a:avLst/>
            </a:prstGeom>
            <a:noFill/>
            <a:ln cap="flat" cmpd="sng" w="9525">
              <a:solidFill>
                <a:srgbClr val="F48C1F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60"/>
            <p:cNvSpPr/>
            <p:nvPr/>
          </p:nvSpPr>
          <p:spPr>
            <a:xfrm>
              <a:off x="5825286" y="3408959"/>
              <a:ext cx="912994" cy="938532"/>
            </a:xfrm>
            <a:prstGeom prst="ellipse">
              <a:avLst/>
            </a:prstGeom>
            <a:solidFill>
              <a:srgbClr val="F48C1F"/>
            </a:solidFill>
            <a:ln cap="flat" cmpd="sng" w="28575">
              <a:solidFill>
                <a:srgbClr val="F48C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70" name="Google Shape;670;p6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982169" y="3571738"/>
              <a:ext cx="599500" cy="6129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71" name="Google Shape;671;p60"/>
          <p:cNvGrpSpPr/>
          <p:nvPr/>
        </p:nvGrpSpPr>
        <p:grpSpPr>
          <a:xfrm>
            <a:off x="5938451" y="3196025"/>
            <a:ext cx="1124700" cy="1124700"/>
            <a:chOff x="5719201" y="4566600"/>
            <a:chExt cx="1124700" cy="1124700"/>
          </a:xfrm>
        </p:grpSpPr>
        <p:sp>
          <p:nvSpPr>
            <p:cNvPr id="672" name="Google Shape;672;p60"/>
            <p:cNvSpPr/>
            <p:nvPr/>
          </p:nvSpPr>
          <p:spPr>
            <a:xfrm>
              <a:off x="5719201" y="4566600"/>
              <a:ext cx="1124700" cy="1124700"/>
            </a:xfrm>
            <a:prstGeom prst="ellipse">
              <a:avLst/>
            </a:prstGeom>
            <a:noFill/>
            <a:ln cap="flat" cmpd="sng" w="9525">
              <a:solidFill>
                <a:srgbClr val="E5AF0F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60"/>
            <p:cNvSpPr/>
            <p:nvPr/>
          </p:nvSpPr>
          <p:spPr>
            <a:xfrm>
              <a:off x="5825436" y="4659790"/>
              <a:ext cx="912994" cy="938532"/>
            </a:xfrm>
            <a:prstGeom prst="ellipse">
              <a:avLst/>
            </a:prstGeom>
            <a:solidFill>
              <a:srgbClr val="E5AF0F"/>
            </a:solidFill>
            <a:ln cap="flat" cmpd="sng" w="28575">
              <a:solidFill>
                <a:srgbClr val="E5AF0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74" name="Google Shape;674;p6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982174" y="4860417"/>
              <a:ext cx="599500" cy="6129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5" name="Google Shape;675;p60"/>
          <p:cNvSpPr txBox="1"/>
          <p:nvPr/>
        </p:nvSpPr>
        <p:spPr>
          <a:xfrm>
            <a:off x="992574" y="4327212"/>
            <a:ext cx="10737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419" sz="2900" u="none" cap="none" strike="noStrike">
                <a:solidFill>
                  <a:srgbClr val="0B5890"/>
                </a:solidFill>
                <a:latin typeface="Ubuntu"/>
                <a:ea typeface="Ubuntu"/>
                <a:cs typeface="Ubuntu"/>
                <a:sym typeface="Ubuntu"/>
              </a:rPr>
              <a:t>2012</a:t>
            </a:r>
            <a:endParaRPr b="1" i="0" sz="2900" u="none" cap="none" strike="noStrike">
              <a:solidFill>
                <a:srgbClr val="0B589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76" name="Google Shape;676;p60"/>
          <p:cNvSpPr txBox="1"/>
          <p:nvPr/>
        </p:nvSpPr>
        <p:spPr>
          <a:xfrm>
            <a:off x="3289090" y="2575628"/>
            <a:ext cx="10737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419" sz="2900" u="none" cap="none" strike="noStrike">
                <a:solidFill>
                  <a:srgbClr val="F48C1F"/>
                </a:solidFill>
                <a:latin typeface="Ubuntu"/>
                <a:ea typeface="Ubuntu"/>
                <a:cs typeface="Ubuntu"/>
                <a:sym typeface="Ubuntu"/>
              </a:rPr>
              <a:t>2018</a:t>
            </a:r>
            <a:endParaRPr b="1" i="0" sz="2900" u="none" cap="none" strike="noStrike">
              <a:solidFill>
                <a:srgbClr val="F48C1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77" name="Google Shape;677;p60"/>
          <p:cNvSpPr txBox="1"/>
          <p:nvPr/>
        </p:nvSpPr>
        <p:spPr>
          <a:xfrm>
            <a:off x="5963951" y="4327212"/>
            <a:ext cx="10737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419" sz="2900" u="none" cap="none" strike="noStrike">
                <a:solidFill>
                  <a:srgbClr val="E5AF0F"/>
                </a:solidFill>
                <a:latin typeface="Ubuntu"/>
                <a:ea typeface="Ubuntu"/>
                <a:cs typeface="Ubuntu"/>
                <a:sym typeface="Ubuntu"/>
              </a:rPr>
              <a:t>2022</a:t>
            </a:r>
            <a:endParaRPr b="1" i="0" sz="2900" u="none" cap="none" strike="noStrike">
              <a:solidFill>
                <a:srgbClr val="E5AF0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78" name="Google Shape;678;p60"/>
          <p:cNvSpPr txBox="1"/>
          <p:nvPr/>
        </p:nvSpPr>
        <p:spPr>
          <a:xfrm>
            <a:off x="544376" y="2381899"/>
            <a:ext cx="19701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0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En Hudbay, hemos trabajado con </a:t>
            </a:r>
            <a:r>
              <a:rPr b="1" i="0" lang="es-419" sz="10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proveedores locales </a:t>
            </a:r>
            <a:r>
              <a:rPr b="0" i="0" lang="es-419" sz="10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desde el inicio, es decir desde la etapa de construcción.</a:t>
            </a:r>
            <a:endParaRPr b="1" i="0" sz="10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79" name="Google Shape;679;p60"/>
          <p:cNvSpPr txBox="1"/>
          <p:nvPr/>
        </p:nvSpPr>
        <p:spPr>
          <a:xfrm>
            <a:off x="2840899" y="4388452"/>
            <a:ext cx="19701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419"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Se inició un </a:t>
            </a:r>
            <a:r>
              <a:rPr b="1" lang="es-419"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p</a:t>
            </a:r>
            <a:r>
              <a:rPr b="1" i="0" lang="es-419" sz="10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roceso de entrenamiento y conocimiento del negocio de transporte de concentrado a las empresas comunales</a:t>
            </a:r>
            <a:r>
              <a:rPr lang="es-419" sz="1000">
                <a:latin typeface="Ubuntu"/>
                <a:ea typeface="Ubuntu"/>
                <a:cs typeface="Ubuntu"/>
                <a:sym typeface="Ubuntu"/>
              </a:rPr>
              <a:t>.</a:t>
            </a:r>
            <a:endParaRPr b="1" i="0" sz="10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80" name="Google Shape;680;p60"/>
          <p:cNvSpPr txBox="1"/>
          <p:nvPr/>
        </p:nvSpPr>
        <p:spPr>
          <a:xfrm>
            <a:off x="4943351" y="2120650"/>
            <a:ext cx="31791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419" sz="10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Tras una licitación, las empresas comunales obtuvieron el servicio, para lo cual invirtieron en la </a:t>
            </a:r>
            <a:r>
              <a:rPr b="1" i="0" lang="es-419" sz="10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adquisición de camiones encapsulados</a:t>
            </a:r>
            <a:r>
              <a:rPr b="0" i="0" lang="es-419" sz="10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. En febrero, se firmó un contrato con la empresa comunal de Chilloroya, y en junio, con la de Uchucarcco (ECU) para el transporte de concentrado</a:t>
            </a:r>
            <a:r>
              <a:rPr lang="es-419" sz="1000">
                <a:latin typeface="Ubuntu"/>
                <a:ea typeface="Ubuntu"/>
                <a:cs typeface="Ubuntu"/>
                <a:sym typeface="Ubuntu"/>
              </a:rPr>
              <a:t>.</a:t>
            </a:r>
            <a:endParaRPr sz="1500"/>
          </a:p>
        </p:txBody>
      </p:sp>
      <p:cxnSp>
        <p:nvCxnSpPr>
          <p:cNvPr id="681" name="Google Shape;681;p60"/>
          <p:cNvCxnSpPr>
            <a:endCxn id="672" idx="2"/>
          </p:cNvCxnSpPr>
          <p:nvPr/>
        </p:nvCxnSpPr>
        <p:spPr>
          <a:xfrm>
            <a:off x="4388351" y="3758375"/>
            <a:ext cx="1550100" cy="0"/>
          </a:xfrm>
          <a:prstGeom prst="straightConnector1">
            <a:avLst/>
          </a:prstGeom>
          <a:noFill/>
          <a:ln cap="flat" cmpd="sng" w="19050">
            <a:solidFill>
              <a:srgbClr val="BFBFBF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682" name="Google Shape;682;p60"/>
          <p:cNvCxnSpPr/>
          <p:nvPr/>
        </p:nvCxnSpPr>
        <p:spPr>
          <a:xfrm>
            <a:off x="7103038" y="3758375"/>
            <a:ext cx="1171800" cy="0"/>
          </a:xfrm>
          <a:prstGeom prst="straightConnector1">
            <a:avLst/>
          </a:prstGeom>
          <a:noFill/>
          <a:ln cap="flat" cmpd="sng" w="19050">
            <a:solidFill>
              <a:srgbClr val="BFBFBF"/>
            </a:solidFill>
            <a:prstDash val="dash"/>
            <a:miter lim="800000"/>
            <a:headEnd len="sm" w="sm" type="none"/>
            <a:tailEnd len="sm" w="sm" type="none"/>
          </a:ln>
        </p:spPr>
      </p:cxnSp>
      <p:sp>
        <p:nvSpPr>
          <p:cNvPr id="683" name="Google Shape;683;p60"/>
          <p:cNvSpPr txBox="1"/>
          <p:nvPr/>
        </p:nvSpPr>
        <p:spPr>
          <a:xfrm>
            <a:off x="8769091" y="2951925"/>
            <a:ext cx="2553900" cy="6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51425" lIns="102875" spcFirstLastPara="1" rIns="102875" wrap="square" tIns="5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-419" sz="1100">
                <a:latin typeface="Ubuntu"/>
                <a:ea typeface="Ubuntu"/>
                <a:cs typeface="Ubuntu"/>
                <a:sym typeface="Ubuntu"/>
              </a:rPr>
              <a:t>A partir de este hito, nuestra área logística establece los procesos para incluir dentro de las licitaciones</a:t>
            </a:r>
            <a:endParaRPr sz="11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84" name="Google Shape;684;p60"/>
          <p:cNvSpPr txBox="1"/>
          <p:nvPr/>
        </p:nvSpPr>
        <p:spPr>
          <a:xfrm>
            <a:off x="8688650" y="4031075"/>
            <a:ext cx="2634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aplicando los mismos criterios</a:t>
            </a:r>
            <a:endParaRPr sz="11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de</a:t>
            </a:r>
            <a:r>
              <a:rPr lang="es-419" sz="11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s-419" sz="11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evaluación que para otros</a:t>
            </a:r>
            <a:r>
              <a:rPr lang="es-419" sz="11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s-419" sz="11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proveedores.</a:t>
            </a:r>
            <a:endParaRPr sz="11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85" name="Google Shape;685;p60"/>
          <p:cNvSpPr/>
          <p:nvPr/>
        </p:nvSpPr>
        <p:spPr>
          <a:xfrm>
            <a:off x="8865275" y="3551325"/>
            <a:ext cx="2553900" cy="515700"/>
          </a:xfrm>
          <a:prstGeom prst="rect">
            <a:avLst/>
          </a:prstGeom>
          <a:solidFill>
            <a:srgbClr val="D226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60"/>
          <p:cNvSpPr txBox="1"/>
          <p:nvPr/>
        </p:nvSpPr>
        <p:spPr>
          <a:xfrm>
            <a:off x="8805391" y="3551318"/>
            <a:ext cx="2517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1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la participación de las empresas locales en distintos servicios</a:t>
            </a:r>
            <a:r>
              <a:rPr lang="es-419" sz="11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,</a:t>
            </a:r>
            <a:endParaRPr sz="11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87" name="Google Shape;687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3875" y="3452521"/>
            <a:ext cx="797474" cy="61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Google Shape;69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12192001" cy="685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61"/>
          <p:cNvPicPr preferRelativeResize="0"/>
          <p:nvPr/>
        </p:nvPicPr>
        <p:blipFill>
          <a:blip r:embed="rId4">
            <a:alphaModFix amt="18000"/>
          </a:blip>
          <a:stretch>
            <a:fillRect/>
          </a:stretch>
        </p:blipFill>
        <p:spPr>
          <a:xfrm>
            <a:off x="1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61"/>
          <p:cNvSpPr txBox="1"/>
          <p:nvPr>
            <p:ph idx="12" type="sldNum"/>
          </p:nvPr>
        </p:nvSpPr>
        <p:spPr>
          <a:xfrm>
            <a:off x="0" y="6499571"/>
            <a:ext cx="429600" cy="3651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696" name="Google Shape;696;p61"/>
          <p:cNvSpPr txBox="1"/>
          <p:nvPr/>
        </p:nvSpPr>
        <p:spPr>
          <a:xfrm>
            <a:off x="100" y="2614175"/>
            <a:ext cx="121920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es-419" sz="2400">
                <a:solidFill>
                  <a:srgbClr val="1D252C"/>
                </a:solidFill>
                <a:latin typeface="Ubuntu"/>
                <a:ea typeface="Ubuntu"/>
                <a:cs typeface="Ubuntu"/>
                <a:sym typeface="Ubuntu"/>
              </a:rPr>
              <a:t>CASOS DE ÉXITO</a:t>
            </a:r>
            <a:endParaRPr b="1" sz="2400">
              <a:solidFill>
                <a:srgbClr val="1D252C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b="1" lang="es-419" sz="6000">
                <a:solidFill>
                  <a:srgbClr val="7F8386"/>
                </a:solidFill>
                <a:latin typeface="Ubuntu"/>
                <a:ea typeface="Ubuntu"/>
                <a:cs typeface="Ubuntu"/>
                <a:sym typeface="Ubuntu"/>
              </a:rPr>
              <a:t>EMPRESAS COMUNALES</a:t>
            </a:r>
            <a:endParaRPr b="1" sz="2400">
              <a:solidFill>
                <a:srgbClr val="7F838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97" name="Google Shape;697;p61"/>
          <p:cNvSpPr/>
          <p:nvPr/>
        </p:nvSpPr>
        <p:spPr>
          <a:xfrm>
            <a:off x="5487700" y="3999575"/>
            <a:ext cx="731700" cy="104100"/>
          </a:xfrm>
          <a:prstGeom prst="rect">
            <a:avLst/>
          </a:prstGeom>
          <a:solidFill>
            <a:srgbClr val="D61A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85801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5"/>
          <p:cNvSpPr txBox="1"/>
          <p:nvPr>
            <p:ph idx="12" type="sldNum"/>
          </p:nvPr>
        </p:nvSpPr>
        <p:spPr>
          <a:xfrm>
            <a:off x="11296610" y="6074347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173" name="Google Shape;17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6725" y="4514659"/>
            <a:ext cx="1663674" cy="1155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7162" y="1325687"/>
            <a:ext cx="3838475" cy="468207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5"/>
          <p:cNvSpPr txBox="1"/>
          <p:nvPr/>
        </p:nvSpPr>
        <p:spPr>
          <a:xfrm>
            <a:off x="993625" y="2264550"/>
            <a:ext cx="2296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s-419" sz="2100">
                <a:solidFill>
                  <a:srgbClr val="085890"/>
                </a:solidFill>
                <a:latin typeface="Ubuntu"/>
                <a:ea typeface="Ubuntu"/>
                <a:cs typeface="Ubuntu"/>
                <a:sym typeface="Ubuntu"/>
              </a:rPr>
              <a:t>British Columbia</a:t>
            </a:r>
            <a:endParaRPr b="1" i="0" sz="2100" u="none" cap="none" strike="noStrike">
              <a:solidFill>
                <a:srgbClr val="08589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76" name="Google Shape;176;p35"/>
          <p:cNvSpPr/>
          <p:nvPr/>
        </p:nvSpPr>
        <p:spPr>
          <a:xfrm>
            <a:off x="876725" y="2249025"/>
            <a:ext cx="2522100" cy="431100"/>
          </a:xfrm>
          <a:prstGeom prst="rect">
            <a:avLst/>
          </a:prstGeom>
          <a:noFill/>
          <a:ln cap="flat" cmpd="sng" w="9525">
            <a:solidFill>
              <a:srgbClr val="0B58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35"/>
          <p:cNvSpPr txBox="1"/>
          <p:nvPr/>
        </p:nvSpPr>
        <p:spPr>
          <a:xfrm>
            <a:off x="2694325" y="3518200"/>
            <a:ext cx="1212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s-419" sz="2100">
                <a:solidFill>
                  <a:srgbClr val="085890"/>
                </a:solidFill>
                <a:latin typeface="Ubuntu"/>
                <a:ea typeface="Ubuntu"/>
                <a:cs typeface="Ubuntu"/>
                <a:sym typeface="Ubuntu"/>
              </a:rPr>
              <a:t>Nevada</a:t>
            </a:r>
            <a:endParaRPr b="1" i="0" sz="2100" u="none" cap="none" strike="noStrike">
              <a:solidFill>
                <a:srgbClr val="08589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78" name="Google Shape;178;p35"/>
          <p:cNvSpPr/>
          <p:nvPr/>
        </p:nvSpPr>
        <p:spPr>
          <a:xfrm>
            <a:off x="2496475" y="3518200"/>
            <a:ext cx="1536300" cy="415500"/>
          </a:xfrm>
          <a:prstGeom prst="rect">
            <a:avLst/>
          </a:prstGeom>
          <a:noFill/>
          <a:ln cap="flat" cmpd="sng" w="9525">
            <a:solidFill>
              <a:srgbClr val="0B58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35"/>
          <p:cNvSpPr txBox="1"/>
          <p:nvPr/>
        </p:nvSpPr>
        <p:spPr>
          <a:xfrm>
            <a:off x="3916525" y="4903475"/>
            <a:ext cx="890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s-419" sz="2100">
                <a:solidFill>
                  <a:srgbClr val="085890"/>
                </a:solidFill>
                <a:latin typeface="Ubuntu"/>
                <a:ea typeface="Ubuntu"/>
                <a:cs typeface="Ubuntu"/>
                <a:sym typeface="Ubuntu"/>
              </a:rPr>
              <a:t>Chile</a:t>
            </a:r>
            <a:endParaRPr b="1" i="0" sz="2100" u="none" cap="none" strike="noStrike">
              <a:solidFill>
                <a:srgbClr val="08589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0" name="Google Shape;180;p35"/>
          <p:cNvSpPr/>
          <p:nvPr/>
        </p:nvSpPr>
        <p:spPr>
          <a:xfrm>
            <a:off x="3705325" y="4903475"/>
            <a:ext cx="1313100" cy="373800"/>
          </a:xfrm>
          <a:prstGeom prst="rect">
            <a:avLst/>
          </a:prstGeom>
          <a:noFill/>
          <a:ln cap="flat" cmpd="sng" w="9525">
            <a:solidFill>
              <a:srgbClr val="0B58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5"/>
          <p:cNvSpPr txBox="1"/>
          <p:nvPr/>
        </p:nvSpPr>
        <p:spPr>
          <a:xfrm>
            <a:off x="1779925" y="2647050"/>
            <a:ext cx="187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rPr>
              <a:t>Copper</a:t>
            </a:r>
            <a:r>
              <a:rPr lang="es-419" sz="15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rPr>
              <a:t> Mountain</a:t>
            </a:r>
            <a:endParaRPr sz="1500">
              <a:solidFill>
                <a:schemeClr val="dk1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82" name="Google Shape;182;p35"/>
          <p:cNvSpPr txBox="1"/>
          <p:nvPr/>
        </p:nvSpPr>
        <p:spPr>
          <a:xfrm>
            <a:off x="2232425" y="3942575"/>
            <a:ext cx="18765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rPr>
              <a:t>Mason</a:t>
            </a:r>
            <a:endParaRPr sz="1500">
              <a:solidFill>
                <a:schemeClr val="dk1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r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rPr>
              <a:t>Exploración</a:t>
            </a:r>
            <a:endParaRPr sz="1500">
              <a:solidFill>
                <a:schemeClr val="dk1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83" name="Google Shape;183;p35"/>
          <p:cNvSpPr txBox="1"/>
          <p:nvPr/>
        </p:nvSpPr>
        <p:spPr>
          <a:xfrm>
            <a:off x="3204700" y="5335875"/>
            <a:ext cx="18765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rPr>
              <a:t>Exploración</a:t>
            </a:r>
            <a:endParaRPr sz="1500">
              <a:solidFill>
                <a:schemeClr val="dk1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84" name="Google Shape;184;p35"/>
          <p:cNvSpPr txBox="1"/>
          <p:nvPr/>
        </p:nvSpPr>
        <p:spPr>
          <a:xfrm>
            <a:off x="7654850" y="1572375"/>
            <a:ext cx="1476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s-419" sz="2100">
                <a:solidFill>
                  <a:srgbClr val="085890"/>
                </a:solidFill>
                <a:latin typeface="Ubuntu"/>
                <a:ea typeface="Ubuntu"/>
                <a:cs typeface="Ubuntu"/>
                <a:sym typeface="Ubuntu"/>
              </a:rPr>
              <a:t>Manitoba</a:t>
            </a:r>
            <a:endParaRPr b="1" i="0" sz="2100" u="none" cap="none" strike="noStrike">
              <a:solidFill>
                <a:srgbClr val="08589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5" name="Google Shape;185;p35"/>
          <p:cNvSpPr/>
          <p:nvPr/>
        </p:nvSpPr>
        <p:spPr>
          <a:xfrm>
            <a:off x="7537950" y="1572450"/>
            <a:ext cx="1593600" cy="415500"/>
          </a:xfrm>
          <a:prstGeom prst="rect">
            <a:avLst/>
          </a:prstGeom>
          <a:noFill/>
          <a:ln cap="flat" cmpd="sng" w="9525">
            <a:solidFill>
              <a:srgbClr val="0B58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35"/>
          <p:cNvSpPr txBox="1"/>
          <p:nvPr/>
        </p:nvSpPr>
        <p:spPr>
          <a:xfrm>
            <a:off x="7468775" y="1994250"/>
            <a:ext cx="2522100" cy="7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rPr>
              <a:t>Lalor</a:t>
            </a:r>
            <a:endParaRPr sz="1500">
              <a:solidFill>
                <a:schemeClr val="dk1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rPr>
              <a:t>19,01 WIN y 3 Zone</a:t>
            </a:r>
            <a:endParaRPr sz="1500">
              <a:solidFill>
                <a:schemeClr val="dk1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rPr>
              <a:t>Exploración</a:t>
            </a:r>
            <a:endParaRPr sz="1500">
              <a:solidFill>
                <a:schemeClr val="dk1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87" name="Google Shape;187;p35"/>
          <p:cNvSpPr txBox="1"/>
          <p:nvPr/>
        </p:nvSpPr>
        <p:spPr>
          <a:xfrm>
            <a:off x="7835425" y="3061000"/>
            <a:ext cx="1212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s-419" sz="2100">
                <a:solidFill>
                  <a:srgbClr val="085890"/>
                </a:solidFill>
                <a:latin typeface="Ubuntu"/>
                <a:ea typeface="Ubuntu"/>
                <a:cs typeface="Ubuntu"/>
                <a:sym typeface="Ubuntu"/>
              </a:rPr>
              <a:t>Arizona</a:t>
            </a:r>
            <a:endParaRPr b="1" i="0" sz="2100" u="none" cap="none" strike="noStrike">
              <a:solidFill>
                <a:srgbClr val="08589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8" name="Google Shape;188;p35"/>
          <p:cNvSpPr/>
          <p:nvPr/>
        </p:nvSpPr>
        <p:spPr>
          <a:xfrm>
            <a:off x="7718525" y="3034375"/>
            <a:ext cx="1373400" cy="431100"/>
          </a:xfrm>
          <a:prstGeom prst="rect">
            <a:avLst/>
          </a:prstGeom>
          <a:noFill/>
          <a:ln cap="flat" cmpd="sng" w="9525">
            <a:solidFill>
              <a:srgbClr val="0B58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5"/>
          <p:cNvSpPr txBox="1"/>
          <p:nvPr/>
        </p:nvSpPr>
        <p:spPr>
          <a:xfrm>
            <a:off x="7649350" y="3482875"/>
            <a:ext cx="25221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rPr>
              <a:t>Copper World Complex</a:t>
            </a:r>
            <a:endParaRPr sz="1500">
              <a:solidFill>
                <a:schemeClr val="dk1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rPr>
              <a:t>Exploración</a:t>
            </a:r>
            <a:endParaRPr sz="1500">
              <a:solidFill>
                <a:schemeClr val="dk1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90" name="Google Shape;190;p35"/>
          <p:cNvSpPr txBox="1"/>
          <p:nvPr/>
        </p:nvSpPr>
        <p:spPr>
          <a:xfrm>
            <a:off x="7683025" y="4215400"/>
            <a:ext cx="802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s-419" sz="2100">
                <a:solidFill>
                  <a:srgbClr val="085890"/>
                </a:solidFill>
                <a:latin typeface="Ubuntu"/>
                <a:ea typeface="Ubuntu"/>
                <a:cs typeface="Ubuntu"/>
                <a:sym typeface="Ubuntu"/>
              </a:rPr>
              <a:t>Perú</a:t>
            </a:r>
            <a:endParaRPr b="1" i="0" sz="2100" u="none" cap="none" strike="noStrike">
              <a:solidFill>
                <a:srgbClr val="08589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91" name="Google Shape;191;p35"/>
          <p:cNvSpPr/>
          <p:nvPr/>
        </p:nvSpPr>
        <p:spPr>
          <a:xfrm>
            <a:off x="7566125" y="4215400"/>
            <a:ext cx="1041000" cy="373800"/>
          </a:xfrm>
          <a:prstGeom prst="rect">
            <a:avLst/>
          </a:prstGeom>
          <a:noFill/>
          <a:ln cap="flat" cmpd="sng" w="9525">
            <a:solidFill>
              <a:srgbClr val="0B58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35"/>
          <p:cNvSpPr txBox="1"/>
          <p:nvPr/>
        </p:nvSpPr>
        <p:spPr>
          <a:xfrm>
            <a:off x="7496950" y="4637275"/>
            <a:ext cx="2522100" cy="7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rPr>
              <a:t>Constancia</a:t>
            </a:r>
            <a:endParaRPr sz="1500">
              <a:solidFill>
                <a:schemeClr val="dk1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rPr>
              <a:t>Pampacancha</a:t>
            </a:r>
            <a:endParaRPr sz="1500">
              <a:solidFill>
                <a:schemeClr val="dk1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rPr>
              <a:t>Exploración</a:t>
            </a:r>
            <a:endParaRPr sz="1500">
              <a:solidFill>
                <a:schemeClr val="dk1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Google Shape;703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62"/>
          <p:cNvSpPr/>
          <p:nvPr/>
        </p:nvSpPr>
        <p:spPr>
          <a:xfrm>
            <a:off x="960675" y="3371900"/>
            <a:ext cx="4422300" cy="653100"/>
          </a:xfrm>
          <a:prstGeom prst="rect">
            <a:avLst/>
          </a:prstGeom>
          <a:solidFill>
            <a:srgbClr val="0B58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62"/>
          <p:cNvSpPr/>
          <p:nvPr/>
        </p:nvSpPr>
        <p:spPr>
          <a:xfrm rot="10800000">
            <a:off x="2889725" y="3371825"/>
            <a:ext cx="2558100" cy="6531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62"/>
          <p:cNvSpPr/>
          <p:nvPr/>
        </p:nvSpPr>
        <p:spPr>
          <a:xfrm>
            <a:off x="960675" y="4220925"/>
            <a:ext cx="4422300" cy="653100"/>
          </a:xfrm>
          <a:prstGeom prst="rect">
            <a:avLst/>
          </a:prstGeom>
          <a:solidFill>
            <a:srgbClr val="0B58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62"/>
          <p:cNvSpPr/>
          <p:nvPr/>
        </p:nvSpPr>
        <p:spPr>
          <a:xfrm>
            <a:off x="960675" y="5083557"/>
            <a:ext cx="4422300" cy="653100"/>
          </a:xfrm>
          <a:prstGeom prst="rect">
            <a:avLst/>
          </a:prstGeom>
          <a:solidFill>
            <a:srgbClr val="0B58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p62"/>
          <p:cNvSpPr/>
          <p:nvPr/>
        </p:nvSpPr>
        <p:spPr>
          <a:xfrm rot="10800000">
            <a:off x="2889725" y="4220925"/>
            <a:ext cx="2558100" cy="6531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62"/>
          <p:cNvSpPr/>
          <p:nvPr/>
        </p:nvSpPr>
        <p:spPr>
          <a:xfrm rot="10800000">
            <a:off x="2889725" y="5083632"/>
            <a:ext cx="2558100" cy="6531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62"/>
          <p:cNvSpPr txBox="1"/>
          <p:nvPr/>
        </p:nvSpPr>
        <p:spPr>
          <a:xfrm>
            <a:off x="1295400" y="3498350"/>
            <a:ext cx="133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MONTO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11" name="Google Shape;711;p62"/>
          <p:cNvSpPr txBox="1"/>
          <p:nvPr/>
        </p:nvSpPr>
        <p:spPr>
          <a:xfrm>
            <a:off x="1295400" y="4316625"/>
            <a:ext cx="133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PLAZO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12" name="Google Shape;712;p62"/>
          <p:cNvSpPr txBox="1"/>
          <p:nvPr/>
        </p:nvSpPr>
        <p:spPr>
          <a:xfrm>
            <a:off x="1295400" y="5179332"/>
            <a:ext cx="133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INICIO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13" name="Google Shape;713;p62"/>
          <p:cNvSpPr txBox="1"/>
          <p:nvPr/>
        </p:nvSpPr>
        <p:spPr>
          <a:xfrm>
            <a:off x="3346925" y="3459875"/>
            <a:ext cx="17982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US$ 10 MM</a:t>
            </a:r>
            <a:endParaRPr b="1" sz="19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14" name="Google Shape;714;p62"/>
          <p:cNvSpPr txBox="1"/>
          <p:nvPr/>
        </p:nvSpPr>
        <p:spPr>
          <a:xfrm>
            <a:off x="3346925" y="4308938"/>
            <a:ext cx="17982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3 AÑOS</a:t>
            </a:r>
            <a:endParaRPr b="1" sz="19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15" name="Google Shape;715;p62"/>
          <p:cNvSpPr txBox="1"/>
          <p:nvPr/>
        </p:nvSpPr>
        <p:spPr>
          <a:xfrm>
            <a:off x="3346925" y="5171670"/>
            <a:ext cx="17982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ENERO 2025</a:t>
            </a:r>
            <a:endParaRPr b="1" sz="19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16" name="Google Shape;716;p62"/>
          <p:cNvSpPr/>
          <p:nvPr/>
        </p:nvSpPr>
        <p:spPr>
          <a:xfrm>
            <a:off x="0" y="2603725"/>
            <a:ext cx="5950800" cy="477000"/>
          </a:xfrm>
          <a:prstGeom prst="rect">
            <a:avLst/>
          </a:prstGeom>
          <a:solidFill>
            <a:srgbClr val="B921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888888"/>
              </a:solidFill>
            </a:endParaRPr>
          </a:p>
        </p:txBody>
      </p:sp>
      <p:sp>
        <p:nvSpPr>
          <p:cNvPr id="717" name="Google Shape;717;p62"/>
          <p:cNvSpPr txBox="1"/>
          <p:nvPr/>
        </p:nvSpPr>
        <p:spPr>
          <a:xfrm>
            <a:off x="856600" y="2588950"/>
            <a:ext cx="4548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Empresa: Transportes Expreso Jimmy</a:t>
            </a:r>
            <a:endParaRPr b="1" sz="19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18" name="Google Shape;718;p62"/>
          <p:cNvSpPr txBox="1"/>
          <p:nvPr/>
        </p:nvSpPr>
        <p:spPr>
          <a:xfrm>
            <a:off x="523475" y="1928975"/>
            <a:ext cx="6229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SERVICIO DE TRANSPORTE DE PERSONAL</a:t>
            </a:r>
            <a:endParaRPr b="1" sz="1900">
              <a:solidFill>
                <a:srgbClr val="27374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19" name="Google Shape;719;p62"/>
          <p:cNvSpPr/>
          <p:nvPr/>
        </p:nvSpPr>
        <p:spPr>
          <a:xfrm rot="5400000">
            <a:off x="364950" y="2147375"/>
            <a:ext cx="159000" cy="71100"/>
          </a:xfrm>
          <a:prstGeom prst="triangle">
            <a:avLst>
              <a:gd fmla="val 50000" name="adj"/>
            </a:avLst>
          </a:prstGeom>
          <a:solidFill>
            <a:srgbClr val="D226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62"/>
          <p:cNvSpPr/>
          <p:nvPr/>
        </p:nvSpPr>
        <p:spPr>
          <a:xfrm>
            <a:off x="548350" y="3361450"/>
            <a:ext cx="707700" cy="707700"/>
          </a:xfrm>
          <a:prstGeom prst="ellipse">
            <a:avLst/>
          </a:prstGeom>
          <a:solidFill>
            <a:srgbClr val="0B5890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62"/>
          <p:cNvSpPr/>
          <p:nvPr/>
        </p:nvSpPr>
        <p:spPr>
          <a:xfrm>
            <a:off x="548350" y="4215700"/>
            <a:ext cx="707700" cy="707700"/>
          </a:xfrm>
          <a:prstGeom prst="ellipse">
            <a:avLst/>
          </a:prstGeom>
          <a:solidFill>
            <a:srgbClr val="0B5890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p62"/>
          <p:cNvSpPr/>
          <p:nvPr/>
        </p:nvSpPr>
        <p:spPr>
          <a:xfrm>
            <a:off x="548350" y="5069957"/>
            <a:ext cx="707700" cy="707700"/>
          </a:xfrm>
          <a:prstGeom prst="ellipse">
            <a:avLst/>
          </a:prstGeom>
          <a:solidFill>
            <a:srgbClr val="0B5890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62"/>
          <p:cNvSpPr/>
          <p:nvPr/>
        </p:nvSpPr>
        <p:spPr>
          <a:xfrm>
            <a:off x="10199178" y="3934423"/>
            <a:ext cx="1072500" cy="1072500"/>
          </a:xfrm>
          <a:prstGeom prst="ellipse">
            <a:avLst/>
          </a:prstGeom>
          <a:solidFill>
            <a:srgbClr val="0B58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4" name="Google Shape;724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000" y="2660153"/>
            <a:ext cx="364169" cy="364150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62"/>
          <p:cNvSpPr/>
          <p:nvPr/>
        </p:nvSpPr>
        <p:spPr>
          <a:xfrm>
            <a:off x="6498078" y="2524198"/>
            <a:ext cx="1657200" cy="1657200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6" name="Google Shape;726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6364" y="751450"/>
            <a:ext cx="4652243" cy="4929024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62"/>
          <p:cNvSpPr/>
          <p:nvPr/>
        </p:nvSpPr>
        <p:spPr>
          <a:xfrm>
            <a:off x="7159928" y="751448"/>
            <a:ext cx="1157100" cy="1157400"/>
          </a:xfrm>
          <a:prstGeom prst="ellipse">
            <a:avLst/>
          </a:prstGeom>
          <a:noFill/>
          <a:ln cap="flat" cmpd="sng" w="19050">
            <a:solidFill>
              <a:srgbClr val="1F89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62"/>
          <p:cNvSpPr/>
          <p:nvPr/>
        </p:nvSpPr>
        <p:spPr>
          <a:xfrm>
            <a:off x="6787678" y="1457123"/>
            <a:ext cx="675900" cy="675900"/>
          </a:xfrm>
          <a:prstGeom prst="ellipse">
            <a:avLst/>
          </a:prstGeom>
          <a:solidFill>
            <a:srgbClr val="0B58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p62"/>
          <p:cNvSpPr/>
          <p:nvPr/>
        </p:nvSpPr>
        <p:spPr>
          <a:xfrm>
            <a:off x="8005978" y="4179973"/>
            <a:ext cx="1546800" cy="1546800"/>
          </a:xfrm>
          <a:prstGeom prst="ellipse">
            <a:avLst/>
          </a:prstGeom>
          <a:noFill/>
          <a:ln cap="flat" cmpd="sng" w="19050">
            <a:solidFill>
              <a:srgbClr val="1F89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62"/>
          <p:cNvSpPr/>
          <p:nvPr/>
        </p:nvSpPr>
        <p:spPr>
          <a:xfrm>
            <a:off x="9236544" y="5067516"/>
            <a:ext cx="537300" cy="537300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1" name="Google Shape;731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5850" y="4258205"/>
            <a:ext cx="622735" cy="62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5850" y="3408951"/>
            <a:ext cx="612675" cy="61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6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5851" y="5117463"/>
            <a:ext cx="612675" cy="61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Google Shape;73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0" name="Google Shape;740;p63"/>
          <p:cNvGrpSpPr/>
          <p:nvPr/>
        </p:nvGrpSpPr>
        <p:grpSpPr>
          <a:xfrm>
            <a:off x="790015" y="1625835"/>
            <a:ext cx="10615174" cy="3974098"/>
            <a:chOff x="2158775" y="2743914"/>
            <a:chExt cx="13974689" cy="5231830"/>
          </a:xfrm>
        </p:grpSpPr>
        <p:sp>
          <p:nvSpPr>
            <p:cNvPr id="741" name="Google Shape;741;p63"/>
            <p:cNvSpPr/>
            <p:nvPr/>
          </p:nvSpPr>
          <p:spPr>
            <a:xfrm>
              <a:off x="2158775" y="3223947"/>
              <a:ext cx="1633200" cy="1633200"/>
            </a:xfrm>
            <a:prstGeom prst="ellipse">
              <a:avLst/>
            </a:prstGeom>
            <a:solidFill>
              <a:srgbClr val="E6AE0F">
                <a:alpha val="568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63"/>
            <p:cNvSpPr/>
            <p:nvPr/>
          </p:nvSpPr>
          <p:spPr>
            <a:xfrm>
              <a:off x="3255900" y="3138150"/>
              <a:ext cx="12314400" cy="4467900"/>
            </a:xfrm>
            <a:prstGeom prst="roundRect">
              <a:avLst>
                <a:gd fmla="val 16667" name="adj"/>
              </a:avLst>
            </a:prstGeom>
            <a:solidFill>
              <a:srgbClr val="ECECEC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63"/>
            <p:cNvSpPr/>
            <p:nvPr/>
          </p:nvSpPr>
          <p:spPr>
            <a:xfrm>
              <a:off x="14532964" y="7552444"/>
              <a:ext cx="423300" cy="423300"/>
            </a:xfrm>
            <a:prstGeom prst="ellipse">
              <a:avLst/>
            </a:prstGeom>
            <a:solidFill>
              <a:srgbClr val="0B58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63"/>
            <p:cNvSpPr/>
            <p:nvPr/>
          </p:nvSpPr>
          <p:spPr>
            <a:xfrm>
              <a:off x="2986800" y="3279250"/>
              <a:ext cx="12314400" cy="4467900"/>
            </a:xfrm>
            <a:prstGeom prst="roundRect">
              <a:avLst>
                <a:gd fmla="val 16667" name="adj"/>
              </a:avLst>
            </a:prstGeom>
            <a:solidFill>
              <a:srgbClr val="F3F3F3"/>
            </a:solidFill>
            <a:ln cap="flat" cmpd="sng" w="9525">
              <a:solidFill>
                <a:srgbClr val="F3F3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63"/>
            <p:cNvSpPr/>
            <p:nvPr/>
          </p:nvSpPr>
          <p:spPr>
            <a:xfrm>
              <a:off x="14609164" y="6412444"/>
              <a:ext cx="1524300" cy="1524300"/>
            </a:xfrm>
            <a:prstGeom prst="ellipse">
              <a:avLst/>
            </a:prstGeom>
            <a:noFill/>
            <a:ln cap="flat" cmpd="sng" w="19050">
              <a:solidFill>
                <a:srgbClr val="1F89C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63"/>
            <p:cNvSpPr/>
            <p:nvPr/>
          </p:nvSpPr>
          <p:spPr>
            <a:xfrm>
              <a:off x="3177086" y="2743914"/>
              <a:ext cx="1140300" cy="1140600"/>
            </a:xfrm>
            <a:prstGeom prst="ellipse">
              <a:avLst/>
            </a:prstGeom>
            <a:noFill/>
            <a:ln cap="flat" cmpd="sng" w="19050">
              <a:solidFill>
                <a:srgbClr val="1F89C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63"/>
            <p:cNvSpPr/>
            <p:nvPr/>
          </p:nvSpPr>
          <p:spPr>
            <a:xfrm>
              <a:off x="15377388" y="6773117"/>
              <a:ext cx="529500" cy="529500"/>
            </a:xfrm>
            <a:prstGeom prst="ellipse">
              <a:avLst/>
            </a:prstGeom>
            <a:solidFill>
              <a:srgbClr val="E6AE0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63"/>
            <p:cNvSpPr/>
            <p:nvPr/>
          </p:nvSpPr>
          <p:spPr>
            <a:xfrm>
              <a:off x="2456581" y="5073829"/>
              <a:ext cx="1056900" cy="1056900"/>
            </a:xfrm>
            <a:prstGeom prst="ellipse">
              <a:avLst/>
            </a:prstGeom>
            <a:solidFill>
              <a:srgbClr val="0B58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49" name="Google Shape;749;p63"/>
          <p:cNvSpPr txBox="1"/>
          <p:nvPr/>
        </p:nvSpPr>
        <p:spPr>
          <a:xfrm>
            <a:off x="2034150" y="2550450"/>
            <a:ext cx="8505000" cy="23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Es importante reconocer </a:t>
            </a:r>
            <a:r>
              <a:rPr b="1" lang="es-419" sz="2100">
                <a:solidFill>
                  <a:srgbClr val="F48C1F"/>
                </a:solidFill>
                <a:latin typeface="Ubuntu"/>
                <a:ea typeface="Ubuntu"/>
                <a:cs typeface="Ubuntu"/>
                <a:sym typeface="Ubuntu"/>
              </a:rPr>
              <a:t>el buen trabajo realizado por las empresas locales</a:t>
            </a:r>
            <a:r>
              <a:rPr b="1" lang="es-419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s-419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que han colaborado estrechamente con nosotros, alcanzando los más altos estándares y requisitos. Esto demuestra claramente que el </a:t>
            </a:r>
            <a:r>
              <a:rPr b="1" lang="es-419" sz="2100">
                <a:solidFill>
                  <a:srgbClr val="085890"/>
                </a:solidFill>
                <a:latin typeface="Ubuntu"/>
                <a:ea typeface="Ubuntu"/>
                <a:cs typeface="Ubuntu"/>
                <a:sym typeface="Ubuntu"/>
              </a:rPr>
              <a:t>trabajo con un enfoque de valor compartido es posible</a:t>
            </a:r>
            <a:r>
              <a:rPr lang="es-419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y que las empresas en nuestras comunidades juegan un papel fundamental en el desarrollo sostenible de sus distritos.</a:t>
            </a:r>
            <a:endParaRPr sz="21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" name="Google Shape;754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12713" y="2974323"/>
            <a:ext cx="4039426" cy="2058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85801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200" name="Google Shape;200;p36"/>
          <p:cNvSpPr txBox="1"/>
          <p:nvPr/>
        </p:nvSpPr>
        <p:spPr>
          <a:xfrm>
            <a:off x="2188600" y="2196325"/>
            <a:ext cx="18735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2400">
                <a:solidFill>
                  <a:srgbClr val="1D252C"/>
                </a:solidFill>
                <a:latin typeface="Ubuntu Light"/>
                <a:ea typeface="Ubuntu Light"/>
                <a:cs typeface="Ubuntu Light"/>
                <a:sym typeface="Ubuntu Light"/>
              </a:rPr>
              <a:t>es una mina</a:t>
            </a:r>
            <a:endParaRPr b="0" i="0" sz="2400" u="none" cap="none" strike="noStrike">
              <a:solidFill>
                <a:srgbClr val="1D252C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201" name="Google Shape;201;p36"/>
          <p:cNvSpPr/>
          <p:nvPr/>
        </p:nvSpPr>
        <p:spPr>
          <a:xfrm>
            <a:off x="-213175" y="5303075"/>
            <a:ext cx="5620500" cy="675900"/>
          </a:xfrm>
          <a:prstGeom prst="rect">
            <a:avLst/>
          </a:prstGeom>
          <a:solidFill>
            <a:srgbClr val="0B58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6"/>
          <p:cNvSpPr txBox="1"/>
          <p:nvPr/>
        </p:nvSpPr>
        <p:spPr>
          <a:xfrm>
            <a:off x="540125" y="5348150"/>
            <a:ext cx="4113900" cy="7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-419" sz="15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Productor diversificado</a:t>
            </a:r>
            <a:r>
              <a:rPr lang="es-419" sz="15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i="0" lang="es-419" sz="1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de minerales    como </a:t>
            </a:r>
            <a:r>
              <a:rPr lang="es-419" sz="15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cobre, oro, plata, zinc y molibdeno</a:t>
            </a:r>
            <a:r>
              <a:rPr lang="es-419" sz="15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i="0" sz="15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03" name="Google Shape;203;p36"/>
          <p:cNvSpPr/>
          <p:nvPr/>
        </p:nvSpPr>
        <p:spPr>
          <a:xfrm>
            <a:off x="4841031" y="5251560"/>
            <a:ext cx="785100" cy="785100"/>
          </a:xfrm>
          <a:prstGeom prst="ellipse">
            <a:avLst/>
          </a:prstGeom>
          <a:solidFill>
            <a:srgbClr val="0B5890"/>
          </a:solidFill>
          <a:ln cap="flat" cmpd="sng" w="38100">
            <a:solidFill>
              <a:srgbClr val="EDF1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4" name="Google Shape;204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0424" y="5348149"/>
            <a:ext cx="550900" cy="54734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6"/>
          <p:cNvSpPr txBox="1"/>
          <p:nvPr/>
        </p:nvSpPr>
        <p:spPr>
          <a:xfrm>
            <a:off x="1838050" y="2451375"/>
            <a:ext cx="2574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s-419" sz="3500">
                <a:solidFill>
                  <a:srgbClr val="0B5890"/>
                </a:solidFill>
                <a:latin typeface="Ubuntu"/>
                <a:ea typeface="Ubuntu"/>
                <a:cs typeface="Ubuntu"/>
                <a:sym typeface="Ubuntu"/>
              </a:rPr>
              <a:t>canadiense</a:t>
            </a:r>
            <a:endParaRPr sz="3500">
              <a:solidFill>
                <a:srgbClr val="0B589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06" name="Google Shape;206;p36"/>
          <p:cNvSpPr txBox="1"/>
          <p:nvPr/>
        </p:nvSpPr>
        <p:spPr>
          <a:xfrm>
            <a:off x="2251150" y="2938075"/>
            <a:ext cx="17484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2400">
                <a:solidFill>
                  <a:srgbClr val="1D252C"/>
                </a:solidFill>
                <a:latin typeface="Ubuntu Light"/>
                <a:ea typeface="Ubuntu Light"/>
                <a:cs typeface="Ubuntu Light"/>
                <a:sym typeface="Ubuntu Light"/>
              </a:rPr>
              <a:t>con más de</a:t>
            </a:r>
            <a:endParaRPr b="0" i="0" sz="2400" u="none" cap="none" strike="noStrike">
              <a:solidFill>
                <a:srgbClr val="1D252C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207" name="Google Shape;207;p36"/>
          <p:cNvSpPr txBox="1"/>
          <p:nvPr/>
        </p:nvSpPr>
        <p:spPr>
          <a:xfrm>
            <a:off x="1990900" y="3921875"/>
            <a:ext cx="22689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2400">
                <a:solidFill>
                  <a:srgbClr val="D22630"/>
                </a:solidFill>
                <a:latin typeface="Ubuntu Medium"/>
                <a:ea typeface="Ubuntu Medium"/>
                <a:cs typeface="Ubuntu Medium"/>
                <a:sym typeface="Ubuntu Medium"/>
              </a:rPr>
              <a:t>de experiencia</a:t>
            </a:r>
            <a:endParaRPr i="0" sz="2400" u="none" cap="none" strike="noStrike">
              <a:solidFill>
                <a:srgbClr val="D22630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208" name="Google Shape;208;p36"/>
          <p:cNvSpPr txBox="1"/>
          <p:nvPr/>
        </p:nvSpPr>
        <p:spPr>
          <a:xfrm>
            <a:off x="1895500" y="4264713"/>
            <a:ext cx="2459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2400">
                <a:solidFill>
                  <a:srgbClr val="1D252C"/>
                </a:solidFill>
                <a:latin typeface="Ubuntu Light"/>
                <a:ea typeface="Ubuntu Light"/>
                <a:cs typeface="Ubuntu Light"/>
                <a:sym typeface="Ubuntu Light"/>
              </a:rPr>
              <a:t>en el</a:t>
            </a:r>
            <a:r>
              <a:rPr lang="es-419" sz="2400">
                <a:solidFill>
                  <a:srgbClr val="1D252C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r>
              <a:rPr lang="es-419" sz="2400">
                <a:solidFill>
                  <a:srgbClr val="1D252C"/>
                </a:solidFill>
                <a:latin typeface="Ubuntu Light"/>
                <a:ea typeface="Ubuntu Light"/>
                <a:cs typeface="Ubuntu Light"/>
                <a:sym typeface="Ubuntu Light"/>
              </a:rPr>
              <a:t>continente</a:t>
            </a:r>
            <a:endParaRPr b="0" i="0" sz="2400" u="none" cap="none" strike="noStrike">
              <a:solidFill>
                <a:srgbClr val="1D252C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209" name="Google Shape;209;p36"/>
          <p:cNvSpPr txBox="1"/>
          <p:nvPr/>
        </p:nvSpPr>
        <p:spPr>
          <a:xfrm>
            <a:off x="1895500" y="4513175"/>
            <a:ext cx="24597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s-419" sz="3500">
                <a:solidFill>
                  <a:srgbClr val="0B5890"/>
                </a:solidFill>
                <a:latin typeface="Ubuntu"/>
                <a:ea typeface="Ubuntu"/>
                <a:cs typeface="Ubuntu"/>
                <a:sym typeface="Ubuntu"/>
              </a:rPr>
              <a:t>americano</a:t>
            </a:r>
            <a:endParaRPr b="1" sz="3500">
              <a:solidFill>
                <a:srgbClr val="0B589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10" name="Google Shape;21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9438" y="1798678"/>
            <a:ext cx="2131825" cy="397636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6"/>
          <p:cNvSpPr/>
          <p:nvPr/>
        </p:nvSpPr>
        <p:spPr>
          <a:xfrm>
            <a:off x="1681750" y="3333750"/>
            <a:ext cx="2887200" cy="639900"/>
          </a:xfrm>
          <a:prstGeom prst="rect">
            <a:avLst/>
          </a:prstGeom>
          <a:solidFill>
            <a:srgbClr val="D226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6"/>
          <p:cNvSpPr txBox="1"/>
          <p:nvPr/>
        </p:nvSpPr>
        <p:spPr>
          <a:xfrm>
            <a:off x="1838050" y="3129600"/>
            <a:ext cx="25746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s-419" sz="52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90 años</a:t>
            </a:r>
            <a:endParaRPr sz="56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213" name="Google Shape;213;p36"/>
          <p:cNvGrpSpPr/>
          <p:nvPr/>
        </p:nvGrpSpPr>
        <p:grpSpPr>
          <a:xfrm>
            <a:off x="6673911" y="1892494"/>
            <a:ext cx="3250779" cy="3339747"/>
            <a:chOff x="7569635" y="1117265"/>
            <a:chExt cx="2588406" cy="2659246"/>
          </a:xfrm>
        </p:grpSpPr>
        <p:pic>
          <p:nvPicPr>
            <p:cNvPr id="214" name="Google Shape;214;p3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391040" y="1117265"/>
              <a:ext cx="1767001" cy="253065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15" name="Google Shape;215;p36"/>
            <p:cNvCxnSpPr/>
            <p:nvPr/>
          </p:nvCxnSpPr>
          <p:spPr>
            <a:xfrm rot="10800000">
              <a:off x="9393959" y="3032716"/>
              <a:ext cx="285900" cy="0"/>
            </a:xfrm>
            <a:prstGeom prst="straightConnector1">
              <a:avLst/>
            </a:prstGeom>
            <a:noFill/>
            <a:ln cap="flat" cmpd="sng" w="19050">
              <a:solidFill>
                <a:srgbClr val="D2263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16" name="Google Shape;216;p36"/>
            <p:cNvSpPr/>
            <p:nvPr/>
          </p:nvSpPr>
          <p:spPr>
            <a:xfrm>
              <a:off x="9660872" y="2983675"/>
              <a:ext cx="98100" cy="98100"/>
            </a:xfrm>
            <a:prstGeom prst="ellipse">
              <a:avLst/>
            </a:prstGeom>
            <a:solidFill>
              <a:srgbClr val="D226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Arial"/>
                <a:buNone/>
              </a:pPr>
              <a:r>
                <a:t/>
              </a:r>
              <a:endParaRPr b="0" baseline="-25000" i="0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36"/>
            <p:cNvSpPr txBox="1"/>
            <p:nvPr/>
          </p:nvSpPr>
          <p:spPr>
            <a:xfrm>
              <a:off x="8277260" y="3355011"/>
              <a:ext cx="1481700" cy="42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s-419" u="none" cap="none" strike="noStrike">
                  <a:solidFill>
                    <a:srgbClr val="D22630"/>
                  </a:solidFill>
                  <a:latin typeface="Ubuntu"/>
                  <a:ea typeface="Ubuntu"/>
                  <a:cs typeface="Ubuntu"/>
                  <a:sym typeface="Ubuntu"/>
                </a:rPr>
                <a:t>CONSTANCIA</a:t>
              </a:r>
              <a:endParaRPr b="1" i="0" u="none" cap="none" strike="noStrike">
                <a:solidFill>
                  <a:srgbClr val="D22630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s-419" u="none" cap="none" strike="noStrike">
                  <a:solidFill>
                    <a:srgbClr val="1D252C"/>
                  </a:solidFill>
                  <a:latin typeface="Ubuntu"/>
                  <a:ea typeface="Ubuntu"/>
                  <a:cs typeface="Ubuntu"/>
                  <a:sym typeface="Ubuntu"/>
                </a:rPr>
                <a:t>Chumbivilcas</a:t>
              </a:r>
              <a:endParaRPr b="1" i="0" u="none" cap="none" strike="noStrike">
                <a:solidFill>
                  <a:srgbClr val="D22630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cxnSp>
          <p:nvCxnSpPr>
            <p:cNvPr id="218" name="Google Shape;218;p36"/>
            <p:cNvCxnSpPr/>
            <p:nvPr/>
          </p:nvCxnSpPr>
          <p:spPr>
            <a:xfrm>
              <a:off x="9393966" y="3023600"/>
              <a:ext cx="0" cy="631500"/>
            </a:xfrm>
            <a:prstGeom prst="straightConnector1">
              <a:avLst/>
            </a:prstGeom>
            <a:noFill/>
            <a:ln cap="flat" cmpd="sng" w="19050">
              <a:solidFill>
                <a:srgbClr val="D22630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cxnSp>
          <p:nvCxnSpPr>
            <p:cNvPr id="219" name="Google Shape;219;p36"/>
            <p:cNvCxnSpPr/>
            <p:nvPr/>
          </p:nvCxnSpPr>
          <p:spPr>
            <a:xfrm rot="10800000">
              <a:off x="8544084" y="2252391"/>
              <a:ext cx="285900" cy="0"/>
            </a:xfrm>
            <a:prstGeom prst="straightConnector1">
              <a:avLst/>
            </a:prstGeom>
            <a:noFill/>
            <a:ln cap="flat" cmpd="sng" w="19050">
              <a:solidFill>
                <a:srgbClr val="D2263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20" name="Google Shape;220;p36"/>
            <p:cNvSpPr/>
            <p:nvPr/>
          </p:nvSpPr>
          <p:spPr>
            <a:xfrm>
              <a:off x="8810997" y="2203350"/>
              <a:ext cx="98100" cy="98100"/>
            </a:xfrm>
            <a:prstGeom prst="ellipse">
              <a:avLst/>
            </a:prstGeom>
            <a:solidFill>
              <a:srgbClr val="D226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Arial"/>
                <a:buNone/>
              </a:pPr>
              <a:r>
                <a:t/>
              </a:r>
              <a:endParaRPr b="0" baseline="-25000" i="0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36"/>
            <p:cNvSpPr txBox="1"/>
            <p:nvPr/>
          </p:nvSpPr>
          <p:spPr>
            <a:xfrm>
              <a:off x="7569635" y="2574686"/>
              <a:ext cx="1481700" cy="42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s-419" u="none" cap="none" strike="noStrike">
                  <a:solidFill>
                    <a:srgbClr val="D22630"/>
                  </a:solidFill>
                  <a:latin typeface="Ubuntu"/>
                  <a:ea typeface="Ubuntu"/>
                  <a:cs typeface="Ubuntu"/>
                  <a:sym typeface="Ubuntu"/>
                </a:rPr>
                <a:t>LLAGUEN</a:t>
              </a:r>
              <a:endParaRPr b="1" i="0" u="none" cap="none" strike="noStrike">
                <a:solidFill>
                  <a:srgbClr val="D22630"/>
                </a:solidFill>
                <a:latin typeface="Ubuntu"/>
                <a:ea typeface="Ubuntu"/>
                <a:cs typeface="Ubuntu"/>
                <a:sym typeface="Ubuntu"/>
              </a:endParaRPr>
            </a:p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s-419" u="none" cap="none" strike="noStrike">
                  <a:solidFill>
                    <a:srgbClr val="1D252C"/>
                  </a:solidFill>
                  <a:latin typeface="Ubuntu"/>
                  <a:ea typeface="Ubuntu"/>
                  <a:cs typeface="Ubuntu"/>
                  <a:sym typeface="Ubuntu"/>
                </a:rPr>
                <a:t>La Libertad</a:t>
              </a:r>
              <a:endParaRPr b="1" i="0" u="none" cap="none" strike="noStrike">
                <a:solidFill>
                  <a:srgbClr val="D22630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cxnSp>
          <p:nvCxnSpPr>
            <p:cNvPr id="222" name="Google Shape;222;p36"/>
            <p:cNvCxnSpPr/>
            <p:nvPr/>
          </p:nvCxnSpPr>
          <p:spPr>
            <a:xfrm>
              <a:off x="8544091" y="2243275"/>
              <a:ext cx="0" cy="631500"/>
            </a:xfrm>
            <a:prstGeom prst="straightConnector1">
              <a:avLst/>
            </a:prstGeom>
            <a:noFill/>
            <a:ln cap="flat" cmpd="sng" w="19050">
              <a:solidFill>
                <a:srgbClr val="D22630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</p:grpSp>
      <p:sp>
        <p:nvSpPr>
          <p:cNvPr id="223" name="Google Shape;223;p36"/>
          <p:cNvSpPr/>
          <p:nvPr/>
        </p:nvSpPr>
        <p:spPr>
          <a:xfrm>
            <a:off x="6491514" y="1722450"/>
            <a:ext cx="3770400" cy="3639300"/>
          </a:xfrm>
          <a:prstGeom prst="rect">
            <a:avLst/>
          </a:prstGeom>
          <a:noFill/>
          <a:ln cap="flat" cmpd="sng" w="28575">
            <a:solidFill>
              <a:srgbClr val="0858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12192001" cy="685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7"/>
          <p:cNvPicPr preferRelativeResize="0"/>
          <p:nvPr/>
        </p:nvPicPr>
        <p:blipFill>
          <a:blip r:embed="rId4">
            <a:alphaModFix amt="18000"/>
          </a:blip>
          <a:stretch>
            <a:fillRect/>
          </a:stretch>
        </p:blipFill>
        <p:spPr>
          <a:xfrm>
            <a:off x="1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232" name="Google Shape;232;p37"/>
          <p:cNvSpPr txBox="1"/>
          <p:nvPr/>
        </p:nvSpPr>
        <p:spPr>
          <a:xfrm>
            <a:off x="2352097" y="2614175"/>
            <a:ext cx="70029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lang="es-419" sz="2400">
                <a:solidFill>
                  <a:srgbClr val="1D252C"/>
                </a:solidFill>
                <a:latin typeface="Ubuntu"/>
                <a:ea typeface="Ubuntu"/>
                <a:cs typeface="Ubuntu"/>
                <a:sym typeface="Ubuntu"/>
              </a:rPr>
              <a:t>UNIDAD MINERA</a:t>
            </a:r>
            <a:endParaRPr b="1" i="0" sz="2400" u="none" cap="none" strike="noStrike">
              <a:solidFill>
                <a:srgbClr val="1D252C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1" lang="es-419" sz="6000">
                <a:solidFill>
                  <a:srgbClr val="026939"/>
                </a:solidFill>
                <a:latin typeface="Ubuntu"/>
                <a:ea typeface="Ubuntu"/>
                <a:cs typeface="Ubuntu"/>
                <a:sym typeface="Ubuntu"/>
              </a:rPr>
              <a:t>CONSTANCIA</a:t>
            </a:r>
            <a:endParaRPr b="1" i="0" sz="6000" u="none" cap="none" strike="noStrike">
              <a:solidFill>
                <a:srgbClr val="026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33" name="Google Shape;233;p37"/>
          <p:cNvSpPr/>
          <p:nvPr/>
        </p:nvSpPr>
        <p:spPr>
          <a:xfrm>
            <a:off x="5487700" y="3999575"/>
            <a:ext cx="731700" cy="104100"/>
          </a:xfrm>
          <a:prstGeom prst="rect">
            <a:avLst/>
          </a:prstGeom>
          <a:solidFill>
            <a:srgbClr val="F48C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85801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8"/>
          <p:cNvSpPr txBox="1"/>
          <p:nvPr/>
        </p:nvSpPr>
        <p:spPr>
          <a:xfrm>
            <a:off x="9819091" y="2278725"/>
            <a:ext cx="1803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s-419" sz="2400" u="none" cap="none" strike="noStrike">
                <a:solidFill>
                  <a:srgbClr val="C0996B"/>
                </a:solidFill>
                <a:latin typeface="Ubuntu"/>
                <a:ea typeface="Ubuntu"/>
                <a:cs typeface="Ubuntu"/>
                <a:sym typeface="Ubuntu"/>
              </a:rPr>
              <a:t>100 </a:t>
            </a:r>
            <a:r>
              <a:rPr b="1" lang="es-419" sz="2400">
                <a:solidFill>
                  <a:srgbClr val="C0996B"/>
                </a:solidFill>
                <a:latin typeface="Ubuntu"/>
                <a:ea typeface="Ubuntu"/>
                <a:cs typeface="Ubuntu"/>
                <a:sym typeface="Ubuntu"/>
              </a:rPr>
              <a:t>K / </a:t>
            </a:r>
            <a:r>
              <a:rPr b="1" i="0" lang="es-419" sz="2400" u="none" cap="none" strike="noStrike">
                <a:solidFill>
                  <a:srgbClr val="C0996B"/>
                </a:solidFill>
                <a:latin typeface="Ubuntu"/>
                <a:ea typeface="Ubuntu"/>
                <a:cs typeface="Ubuntu"/>
                <a:sym typeface="Ubuntu"/>
              </a:rPr>
              <a:t>TM</a:t>
            </a:r>
            <a:endParaRPr i="0" sz="2400" u="none" cap="none" strike="noStrike">
              <a:solidFill>
                <a:srgbClr val="C0996B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241" name="Google Shape;241;p38"/>
          <p:cNvGrpSpPr/>
          <p:nvPr/>
        </p:nvGrpSpPr>
        <p:grpSpPr>
          <a:xfrm>
            <a:off x="3465653" y="2111183"/>
            <a:ext cx="1655853" cy="461700"/>
            <a:chOff x="3419023" y="2164083"/>
            <a:chExt cx="1655853" cy="461700"/>
          </a:xfrm>
        </p:grpSpPr>
        <p:sp>
          <p:nvSpPr>
            <p:cNvPr id="242" name="Google Shape;242;p38"/>
            <p:cNvSpPr txBox="1"/>
            <p:nvPr/>
          </p:nvSpPr>
          <p:spPr>
            <a:xfrm>
              <a:off x="3992475" y="2164083"/>
              <a:ext cx="1082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1" lang="es-419" sz="2400">
                  <a:solidFill>
                    <a:srgbClr val="F48C1F"/>
                  </a:solidFill>
                  <a:latin typeface="Ubuntu"/>
                  <a:ea typeface="Ubuntu"/>
                  <a:cs typeface="Ubuntu"/>
                  <a:sym typeface="Ubuntu"/>
                </a:rPr>
                <a:t>c</a:t>
              </a:r>
              <a:r>
                <a:rPr b="1" lang="es-419" sz="2400">
                  <a:solidFill>
                    <a:srgbClr val="F48C1F"/>
                  </a:solidFill>
                  <a:latin typeface="Ubuntu"/>
                  <a:ea typeface="Ubuntu"/>
                  <a:cs typeface="Ubuntu"/>
                  <a:sym typeface="Ubuntu"/>
                </a:rPr>
                <a:t>obre</a:t>
              </a:r>
              <a:endParaRPr b="1" sz="2400">
                <a:solidFill>
                  <a:srgbClr val="F48C1F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sp>
          <p:nvSpPr>
            <p:cNvPr id="243" name="Google Shape;243;p38"/>
            <p:cNvSpPr txBox="1"/>
            <p:nvPr/>
          </p:nvSpPr>
          <p:spPr>
            <a:xfrm>
              <a:off x="3419023" y="2295451"/>
              <a:ext cx="8076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419" sz="1200">
                  <a:latin typeface="Ubuntu"/>
                  <a:ea typeface="Ubuntu"/>
                  <a:cs typeface="Ubuntu"/>
                  <a:sym typeface="Ubuntu"/>
                </a:rPr>
                <a:t>Mina de </a:t>
              </a:r>
              <a:endParaRPr sz="1200"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  <p:sp>
        <p:nvSpPr>
          <p:cNvPr id="244" name="Google Shape;244;p38"/>
          <p:cNvSpPr/>
          <p:nvPr/>
        </p:nvSpPr>
        <p:spPr>
          <a:xfrm>
            <a:off x="2735502" y="2295189"/>
            <a:ext cx="175800" cy="175800"/>
          </a:xfrm>
          <a:prstGeom prst="ellipse">
            <a:avLst/>
          </a:prstGeom>
          <a:solidFill>
            <a:srgbClr val="F48C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8"/>
          <p:cNvSpPr/>
          <p:nvPr/>
        </p:nvSpPr>
        <p:spPr>
          <a:xfrm>
            <a:off x="2790156" y="2362321"/>
            <a:ext cx="630600" cy="586800"/>
          </a:xfrm>
          <a:prstGeom prst="roundRect">
            <a:avLst>
              <a:gd fmla="val 3737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38"/>
          <p:cNvPicPr preferRelativeResize="0"/>
          <p:nvPr/>
        </p:nvPicPr>
        <p:blipFill rotWithShape="1">
          <a:blip r:embed="rId4">
            <a:alphaModFix/>
          </a:blip>
          <a:srcRect b="55120" l="33811" r="53164" t="21756"/>
          <a:stretch/>
        </p:blipFill>
        <p:spPr>
          <a:xfrm>
            <a:off x="2823511" y="2489895"/>
            <a:ext cx="561219" cy="388758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8"/>
          <p:cNvSpPr/>
          <p:nvPr/>
        </p:nvSpPr>
        <p:spPr>
          <a:xfrm>
            <a:off x="3502950" y="2505500"/>
            <a:ext cx="1313100" cy="196800"/>
          </a:xfrm>
          <a:prstGeom prst="rect">
            <a:avLst/>
          </a:prstGeom>
          <a:solidFill>
            <a:srgbClr val="F48C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8"/>
          <p:cNvSpPr txBox="1"/>
          <p:nvPr/>
        </p:nvSpPr>
        <p:spPr>
          <a:xfrm>
            <a:off x="3465653" y="2476981"/>
            <a:ext cx="23244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419" sz="12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2 </a:t>
            </a:r>
            <a:r>
              <a:rPr b="1" lang="es-419" sz="12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tajos abiertos</a:t>
            </a:r>
            <a:r>
              <a:rPr i="0" lang="es-419" sz="12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,</a:t>
            </a:r>
            <a:endParaRPr i="0" sz="12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s-419" sz="12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Constancia y Pampacancha. </a:t>
            </a:r>
            <a:r>
              <a:rPr lang="es-419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Minerales secundarios oro,</a:t>
            </a:r>
            <a:endParaRPr sz="1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plata y molibdeno.</a:t>
            </a:r>
            <a:endParaRPr i="0" sz="12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49" name="Google Shape;249;p38"/>
          <p:cNvSpPr txBox="1"/>
          <p:nvPr/>
        </p:nvSpPr>
        <p:spPr>
          <a:xfrm>
            <a:off x="1080109" y="3761413"/>
            <a:ext cx="18039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200">
                <a:latin typeface="Ubuntu"/>
                <a:ea typeface="Ubuntu"/>
                <a:cs typeface="Ubuntu"/>
                <a:sym typeface="Ubuntu"/>
              </a:rPr>
              <a:t>Vida útil hasta</a:t>
            </a:r>
            <a:endParaRPr i="0" sz="12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419" sz="2400" u="none" cap="none" strike="noStrike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2025</a:t>
            </a:r>
            <a:r>
              <a:rPr i="0" lang="es-419" sz="13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i="0" sz="13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s-419" sz="12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Pampacancha</a:t>
            </a:r>
            <a:endParaRPr i="0" sz="12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419" sz="2400" u="none" cap="none" strike="noStrike">
                <a:solidFill>
                  <a:srgbClr val="E52713"/>
                </a:solidFill>
                <a:latin typeface="Ubuntu"/>
                <a:ea typeface="Ubuntu"/>
                <a:cs typeface="Ubuntu"/>
                <a:sym typeface="Ubuntu"/>
              </a:rPr>
              <a:t>2038</a:t>
            </a:r>
            <a:r>
              <a:rPr i="0" lang="es-419" sz="2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i="0" sz="2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s-419" sz="12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Constancia</a:t>
            </a:r>
            <a:endParaRPr i="0" sz="12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0" name="Google Shape;250;p38"/>
          <p:cNvSpPr txBox="1"/>
          <p:nvPr/>
        </p:nvSpPr>
        <p:spPr>
          <a:xfrm>
            <a:off x="3424299" y="3759563"/>
            <a:ext cx="1129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200">
                <a:latin typeface="Ubuntu"/>
                <a:ea typeface="Ubuntu"/>
                <a:cs typeface="Ubuntu"/>
                <a:sym typeface="Ubuntu"/>
              </a:rPr>
              <a:t>Producción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200">
                <a:latin typeface="Ubuntu"/>
                <a:ea typeface="Ubuntu"/>
                <a:cs typeface="Ubuntu"/>
                <a:sym typeface="Ubuntu"/>
              </a:rPr>
              <a:t>estimada  de </a:t>
            </a:r>
            <a:r>
              <a:rPr i="0" lang="es-419" sz="12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i="0" sz="12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1" name="Google Shape;251;p38"/>
          <p:cNvSpPr txBox="1"/>
          <p:nvPr/>
        </p:nvSpPr>
        <p:spPr>
          <a:xfrm>
            <a:off x="3454949" y="4100673"/>
            <a:ext cx="176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s-419" sz="2400" u="none" cap="none" strike="noStrike">
                <a:solidFill>
                  <a:srgbClr val="026939"/>
                </a:solidFill>
                <a:latin typeface="Ubuntu"/>
                <a:ea typeface="Ubuntu"/>
                <a:cs typeface="Ubuntu"/>
                <a:sym typeface="Ubuntu"/>
              </a:rPr>
              <a:t>+90,000</a:t>
            </a:r>
            <a:endParaRPr i="0" sz="2400" u="none" cap="none" strike="noStrike">
              <a:solidFill>
                <a:srgbClr val="026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2" name="Google Shape;252;p38"/>
          <p:cNvSpPr txBox="1"/>
          <p:nvPr/>
        </p:nvSpPr>
        <p:spPr>
          <a:xfrm>
            <a:off x="5965872" y="3726634"/>
            <a:ext cx="1431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419" sz="2400" u="none" cap="none" strike="noStrike">
                <a:solidFill>
                  <a:srgbClr val="7F8386"/>
                </a:solidFill>
                <a:latin typeface="Ubuntu"/>
                <a:ea typeface="Ubuntu"/>
                <a:cs typeface="Ubuntu"/>
                <a:sym typeface="Ubuntu"/>
              </a:rPr>
              <a:t>150 K</a:t>
            </a:r>
            <a:endParaRPr i="0" sz="2400" u="none" cap="none" strike="noStrike">
              <a:solidFill>
                <a:srgbClr val="7F8386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419" sz="2400" u="none" cap="none" strike="noStrike">
                <a:solidFill>
                  <a:srgbClr val="7F8386"/>
                </a:solidFill>
                <a:latin typeface="Ubuntu"/>
                <a:ea typeface="Ubuntu"/>
                <a:cs typeface="Ubuntu"/>
                <a:sym typeface="Ubuntu"/>
              </a:rPr>
              <a:t>HA</a:t>
            </a:r>
            <a:endParaRPr i="0" sz="2400" u="none" cap="none" strike="noStrike">
              <a:solidFill>
                <a:srgbClr val="7F838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3" name="Google Shape;253;p38"/>
          <p:cNvSpPr txBox="1"/>
          <p:nvPr/>
        </p:nvSpPr>
        <p:spPr>
          <a:xfrm>
            <a:off x="8109927" y="3679673"/>
            <a:ext cx="938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-419" sz="2400" u="none" cap="none" strike="noStrike">
                <a:solidFill>
                  <a:srgbClr val="085890"/>
                </a:solidFill>
                <a:latin typeface="Ubuntu"/>
                <a:ea typeface="Ubuntu"/>
                <a:cs typeface="Ubuntu"/>
                <a:sym typeface="Ubuntu"/>
              </a:rPr>
              <a:t>3200</a:t>
            </a:r>
            <a:endParaRPr i="0" sz="2400" u="none" cap="none" strike="noStrike">
              <a:solidFill>
                <a:srgbClr val="08589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254" name="Google Shape;254;p38"/>
          <p:cNvCxnSpPr/>
          <p:nvPr/>
        </p:nvCxnSpPr>
        <p:spPr>
          <a:xfrm flipH="1">
            <a:off x="873014" y="3493426"/>
            <a:ext cx="10180800" cy="7500"/>
          </a:xfrm>
          <a:prstGeom prst="straightConnector1">
            <a:avLst/>
          </a:prstGeom>
          <a:noFill/>
          <a:ln cap="flat" cmpd="sng" w="127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5" name="Google Shape;255;p38"/>
          <p:cNvSpPr txBox="1"/>
          <p:nvPr/>
        </p:nvSpPr>
        <p:spPr>
          <a:xfrm>
            <a:off x="10285530" y="3694315"/>
            <a:ext cx="1511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s-419" sz="2400" u="none" cap="none" strike="noStrike">
                <a:solidFill>
                  <a:srgbClr val="F48C1F"/>
                </a:solidFill>
                <a:latin typeface="Ubuntu"/>
                <a:ea typeface="Ubuntu"/>
                <a:cs typeface="Ubuntu"/>
                <a:sym typeface="Ubuntu"/>
              </a:rPr>
              <a:t>2 </a:t>
            </a:r>
            <a:r>
              <a:rPr b="1" lang="es-419" sz="2400">
                <a:solidFill>
                  <a:srgbClr val="F48C1F"/>
                </a:solidFill>
                <a:latin typeface="Ubuntu"/>
                <a:ea typeface="Ubuntu"/>
                <a:cs typeface="Ubuntu"/>
                <a:sym typeface="Ubuntu"/>
              </a:rPr>
              <a:t>p</a:t>
            </a:r>
            <a:r>
              <a:rPr b="1" i="0" lang="es-419" sz="2400" u="none" cap="none" strike="noStrike">
                <a:solidFill>
                  <a:srgbClr val="F48C1F"/>
                </a:solidFill>
                <a:latin typeface="Ubuntu"/>
                <a:ea typeface="Ubuntu"/>
                <a:cs typeface="Ubuntu"/>
                <a:sym typeface="Ubuntu"/>
              </a:rPr>
              <a:t>lants</a:t>
            </a:r>
            <a:endParaRPr i="0" sz="2400" u="none" cap="none" strike="noStrike">
              <a:solidFill>
                <a:srgbClr val="F48C1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6" name="Google Shape;256;p38"/>
          <p:cNvSpPr txBox="1"/>
          <p:nvPr/>
        </p:nvSpPr>
        <p:spPr>
          <a:xfrm>
            <a:off x="10285524" y="4039525"/>
            <a:ext cx="2028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cobre y molibdeno.</a:t>
            </a:r>
            <a:r>
              <a:rPr i="0" lang="es-419" sz="12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  <a:endParaRPr i="0" sz="12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7" name="Google Shape;257;p38"/>
          <p:cNvSpPr txBox="1"/>
          <p:nvPr/>
        </p:nvSpPr>
        <p:spPr>
          <a:xfrm>
            <a:off x="1235854" y="2168282"/>
            <a:ext cx="564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200">
                <a:latin typeface="Ubuntu"/>
                <a:ea typeface="Ubuntu"/>
                <a:cs typeface="Ubuntu"/>
                <a:sym typeface="Ubuntu"/>
              </a:rPr>
              <a:t>E</a:t>
            </a:r>
            <a:r>
              <a:rPr i="0" lang="es-419" sz="12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n</a:t>
            </a:r>
            <a:endParaRPr i="0" sz="12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8" name="Google Shape;258;p38"/>
          <p:cNvSpPr txBox="1"/>
          <p:nvPr/>
        </p:nvSpPr>
        <p:spPr>
          <a:xfrm>
            <a:off x="1235854" y="2294875"/>
            <a:ext cx="938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s-419" sz="2400" u="none" cap="none" strike="noStrike">
                <a:solidFill>
                  <a:srgbClr val="085890"/>
                </a:solidFill>
                <a:latin typeface="Ubuntu"/>
                <a:ea typeface="Ubuntu"/>
                <a:cs typeface="Ubuntu"/>
                <a:sym typeface="Ubuntu"/>
              </a:rPr>
              <a:t>2015</a:t>
            </a:r>
            <a:endParaRPr b="1" i="0" sz="1000" u="none" cap="none" strike="noStrike">
              <a:solidFill>
                <a:srgbClr val="08589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9" name="Google Shape;259;p38"/>
          <p:cNvSpPr/>
          <p:nvPr/>
        </p:nvSpPr>
        <p:spPr>
          <a:xfrm>
            <a:off x="1210410" y="2844117"/>
            <a:ext cx="1032600" cy="388800"/>
          </a:xfrm>
          <a:prstGeom prst="rect">
            <a:avLst/>
          </a:prstGeom>
          <a:solidFill>
            <a:srgbClr val="0858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60" name="Google Shape;260;p38"/>
          <p:cNvSpPr txBox="1"/>
          <p:nvPr/>
        </p:nvSpPr>
        <p:spPr>
          <a:xfrm>
            <a:off x="1235854" y="2599979"/>
            <a:ext cx="1082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se alcanzó la</a:t>
            </a:r>
            <a:endParaRPr b="1" i="0" sz="12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61" name="Google Shape;261;p38"/>
          <p:cNvSpPr txBox="1"/>
          <p:nvPr/>
        </p:nvSpPr>
        <p:spPr>
          <a:xfrm>
            <a:off x="1235854" y="2756804"/>
            <a:ext cx="1082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2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producción</a:t>
            </a:r>
            <a:endParaRPr b="1" sz="12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2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comercial.</a:t>
            </a:r>
            <a:endParaRPr b="1"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62" name="Google Shape;262;p38"/>
          <p:cNvSpPr/>
          <p:nvPr/>
        </p:nvSpPr>
        <p:spPr>
          <a:xfrm>
            <a:off x="436450" y="2230786"/>
            <a:ext cx="175800" cy="175800"/>
          </a:xfrm>
          <a:prstGeom prst="ellipse">
            <a:avLst/>
          </a:prstGeom>
          <a:solidFill>
            <a:srgbClr val="0858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38"/>
          <p:cNvSpPr/>
          <p:nvPr/>
        </p:nvSpPr>
        <p:spPr>
          <a:xfrm>
            <a:off x="499275" y="2297918"/>
            <a:ext cx="630600" cy="586800"/>
          </a:xfrm>
          <a:prstGeom prst="roundRect">
            <a:avLst>
              <a:gd fmla="val 3737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38"/>
          <p:cNvPicPr preferRelativeResize="0"/>
          <p:nvPr/>
        </p:nvPicPr>
        <p:blipFill rotWithShape="1">
          <a:blip r:embed="rId5">
            <a:alphaModFix/>
          </a:blip>
          <a:srcRect b="71256" l="10606" r="82047" t="0"/>
          <a:stretch/>
        </p:blipFill>
        <p:spPr>
          <a:xfrm>
            <a:off x="606346" y="2215613"/>
            <a:ext cx="473836" cy="60927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8"/>
          <p:cNvSpPr txBox="1"/>
          <p:nvPr/>
        </p:nvSpPr>
        <p:spPr>
          <a:xfrm>
            <a:off x="6716728" y="2194775"/>
            <a:ext cx="1803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s-419" sz="2400" u="none" cap="none" strike="noStrike">
                <a:solidFill>
                  <a:srgbClr val="E5AF0F"/>
                </a:solidFill>
                <a:latin typeface="Ubuntu"/>
                <a:ea typeface="Ubuntu"/>
                <a:cs typeface="Ubuntu"/>
                <a:sym typeface="Ubuntu"/>
              </a:rPr>
              <a:t>85 K </a:t>
            </a:r>
            <a:r>
              <a:rPr b="1" lang="es-419" sz="2400">
                <a:solidFill>
                  <a:srgbClr val="E5AF0F"/>
                </a:solidFill>
                <a:latin typeface="Ubuntu"/>
                <a:ea typeface="Ubuntu"/>
                <a:cs typeface="Ubuntu"/>
                <a:sym typeface="Ubuntu"/>
              </a:rPr>
              <a:t>/ </a:t>
            </a:r>
            <a:r>
              <a:rPr b="1" i="0" lang="es-419" sz="2400" u="none" cap="none" strike="noStrike">
                <a:solidFill>
                  <a:srgbClr val="E5AF0F"/>
                </a:solidFill>
                <a:latin typeface="Ubuntu"/>
                <a:ea typeface="Ubuntu"/>
                <a:cs typeface="Ubuntu"/>
                <a:sym typeface="Ubuntu"/>
              </a:rPr>
              <a:t>TM</a:t>
            </a:r>
            <a:endParaRPr i="0" sz="2400" u="none" cap="none" strike="noStrike">
              <a:solidFill>
                <a:srgbClr val="E5AF0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66" name="Google Shape;266;p38"/>
          <p:cNvSpPr/>
          <p:nvPr/>
        </p:nvSpPr>
        <p:spPr>
          <a:xfrm>
            <a:off x="5987419" y="2286158"/>
            <a:ext cx="175800" cy="175800"/>
          </a:xfrm>
          <a:prstGeom prst="ellipse">
            <a:avLst/>
          </a:prstGeom>
          <a:solidFill>
            <a:srgbClr val="E5AF0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8"/>
          <p:cNvSpPr/>
          <p:nvPr/>
        </p:nvSpPr>
        <p:spPr>
          <a:xfrm>
            <a:off x="6053020" y="2358430"/>
            <a:ext cx="625200" cy="581700"/>
          </a:xfrm>
          <a:prstGeom prst="roundRect">
            <a:avLst>
              <a:gd fmla="val 3737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8" name="Google Shape;268;p38"/>
          <p:cNvGrpSpPr/>
          <p:nvPr/>
        </p:nvGrpSpPr>
        <p:grpSpPr>
          <a:xfrm>
            <a:off x="6047996" y="2398543"/>
            <a:ext cx="571454" cy="501736"/>
            <a:chOff x="6269496" y="3100852"/>
            <a:chExt cx="680303" cy="597304"/>
          </a:xfrm>
        </p:grpSpPr>
        <p:pic>
          <p:nvPicPr>
            <p:cNvPr id="269" name="Google Shape;269;p38"/>
            <p:cNvPicPr preferRelativeResize="0"/>
            <p:nvPr/>
          </p:nvPicPr>
          <p:blipFill rotWithShape="1">
            <a:blip r:embed="rId4">
              <a:alphaModFix/>
            </a:blip>
            <a:srcRect b="61394" l="63260" r="27856" t="14348"/>
            <a:stretch/>
          </p:blipFill>
          <p:spPr>
            <a:xfrm>
              <a:off x="6284209" y="3100852"/>
              <a:ext cx="665590" cy="597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0" name="Google Shape;270;p38"/>
            <p:cNvSpPr/>
            <p:nvPr/>
          </p:nvSpPr>
          <p:spPr>
            <a:xfrm>
              <a:off x="6269496" y="3179621"/>
              <a:ext cx="195900" cy="295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1" name="Google Shape;271;p38"/>
          <p:cNvSpPr/>
          <p:nvPr/>
        </p:nvSpPr>
        <p:spPr>
          <a:xfrm>
            <a:off x="6757874" y="2767937"/>
            <a:ext cx="1773300" cy="217500"/>
          </a:xfrm>
          <a:prstGeom prst="rect">
            <a:avLst/>
          </a:prstGeom>
          <a:solidFill>
            <a:srgbClr val="E5AF0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8"/>
          <p:cNvSpPr txBox="1"/>
          <p:nvPr/>
        </p:nvSpPr>
        <p:spPr>
          <a:xfrm>
            <a:off x="6716725" y="2540850"/>
            <a:ext cx="1725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Capacidad de</a:t>
            </a:r>
            <a:endParaRPr sz="1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2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rPr>
              <a:t>procesamiento diaria.</a:t>
            </a:r>
            <a:endParaRPr i="0" sz="1200" u="none" cap="none" strike="noStrike">
              <a:solidFill>
                <a:schemeClr val="lt1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273" name="Google Shape;273;p38"/>
          <p:cNvSpPr/>
          <p:nvPr/>
        </p:nvSpPr>
        <p:spPr>
          <a:xfrm>
            <a:off x="9081928" y="2278733"/>
            <a:ext cx="175800" cy="175800"/>
          </a:xfrm>
          <a:prstGeom prst="ellipse">
            <a:avLst/>
          </a:prstGeom>
          <a:solidFill>
            <a:srgbClr val="C099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8"/>
          <p:cNvSpPr/>
          <p:nvPr/>
        </p:nvSpPr>
        <p:spPr>
          <a:xfrm>
            <a:off x="9155895" y="2351005"/>
            <a:ext cx="625200" cy="581700"/>
          </a:xfrm>
          <a:prstGeom prst="roundRect">
            <a:avLst>
              <a:gd fmla="val 3737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p38"/>
          <p:cNvPicPr preferRelativeResize="0"/>
          <p:nvPr/>
        </p:nvPicPr>
        <p:blipFill rotWithShape="1">
          <a:blip r:embed="rId4">
            <a:alphaModFix/>
          </a:blip>
          <a:srcRect b="55548" l="81528" r="8066" t="23338"/>
          <a:stretch/>
        </p:blipFill>
        <p:spPr>
          <a:xfrm>
            <a:off x="9181566" y="2442065"/>
            <a:ext cx="584269" cy="38961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8"/>
          <p:cNvSpPr/>
          <p:nvPr/>
        </p:nvSpPr>
        <p:spPr>
          <a:xfrm>
            <a:off x="9904525" y="2715100"/>
            <a:ext cx="1313100" cy="217500"/>
          </a:xfrm>
          <a:prstGeom prst="rect">
            <a:avLst/>
          </a:prstGeom>
          <a:solidFill>
            <a:srgbClr val="C099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8"/>
          <p:cNvSpPr txBox="1"/>
          <p:nvPr/>
        </p:nvSpPr>
        <p:spPr>
          <a:xfrm>
            <a:off x="9870066" y="2685825"/>
            <a:ext cx="1412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s-419" sz="12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rPr>
              <a:t>2023 </a:t>
            </a:r>
            <a:r>
              <a:rPr lang="es-419" sz="12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rPr>
              <a:t>producción</a:t>
            </a:r>
            <a:endParaRPr sz="1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 Cu</a:t>
            </a:r>
            <a:r>
              <a:rPr i="0" lang="es-419" sz="12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i="0" sz="12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78" name="Google Shape;278;p38"/>
          <p:cNvSpPr/>
          <p:nvPr/>
        </p:nvSpPr>
        <p:spPr>
          <a:xfrm>
            <a:off x="363915" y="3835535"/>
            <a:ext cx="175800" cy="175800"/>
          </a:xfrm>
          <a:prstGeom prst="ellipse">
            <a:avLst/>
          </a:prstGeom>
          <a:solidFill>
            <a:srgbClr val="D61A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38"/>
          <p:cNvSpPr/>
          <p:nvPr/>
        </p:nvSpPr>
        <p:spPr>
          <a:xfrm>
            <a:off x="1132073" y="5137842"/>
            <a:ext cx="1560300" cy="388800"/>
          </a:xfrm>
          <a:prstGeom prst="rect">
            <a:avLst/>
          </a:prstGeom>
          <a:solidFill>
            <a:srgbClr val="D61A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8"/>
          <p:cNvSpPr/>
          <p:nvPr/>
        </p:nvSpPr>
        <p:spPr>
          <a:xfrm>
            <a:off x="426740" y="3902667"/>
            <a:ext cx="630600" cy="586800"/>
          </a:xfrm>
          <a:prstGeom prst="roundRect">
            <a:avLst>
              <a:gd fmla="val 3737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1" name="Google Shape;281;p38"/>
          <p:cNvGrpSpPr/>
          <p:nvPr/>
        </p:nvGrpSpPr>
        <p:grpSpPr>
          <a:xfrm>
            <a:off x="502781" y="3901865"/>
            <a:ext cx="408918" cy="601211"/>
            <a:chOff x="1098616" y="4876482"/>
            <a:chExt cx="497770" cy="731845"/>
          </a:xfrm>
        </p:grpSpPr>
        <p:pic>
          <p:nvPicPr>
            <p:cNvPr id="282" name="Google Shape;282;p38"/>
            <p:cNvPicPr preferRelativeResize="0"/>
            <p:nvPr/>
          </p:nvPicPr>
          <p:blipFill rotWithShape="1">
            <a:blip r:embed="rId4">
              <a:alphaModFix/>
            </a:blip>
            <a:srcRect b="0" l="10732" r="80611" t="58686"/>
            <a:stretch/>
          </p:blipFill>
          <p:spPr>
            <a:xfrm>
              <a:off x="1129780" y="4876482"/>
              <a:ext cx="466606" cy="7318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Google Shape;283;p38"/>
            <p:cNvSpPr/>
            <p:nvPr/>
          </p:nvSpPr>
          <p:spPr>
            <a:xfrm>
              <a:off x="1098616" y="5131843"/>
              <a:ext cx="231000" cy="15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4" name="Google Shape;284;p38"/>
          <p:cNvSpPr txBox="1"/>
          <p:nvPr/>
        </p:nvSpPr>
        <p:spPr>
          <a:xfrm>
            <a:off x="1096600" y="5097709"/>
            <a:ext cx="166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2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rPr>
              <a:t>Desde el inicio de la operación.</a:t>
            </a:r>
            <a:endParaRPr i="0" sz="1200" u="none" cap="none" strike="noStrike">
              <a:solidFill>
                <a:schemeClr val="lt1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285" name="Google Shape;285;p38"/>
          <p:cNvSpPr/>
          <p:nvPr/>
        </p:nvSpPr>
        <p:spPr>
          <a:xfrm>
            <a:off x="2725162" y="3835535"/>
            <a:ext cx="175800" cy="175800"/>
          </a:xfrm>
          <a:prstGeom prst="ellipse">
            <a:avLst/>
          </a:prstGeom>
          <a:solidFill>
            <a:srgbClr val="0269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8"/>
          <p:cNvSpPr/>
          <p:nvPr/>
        </p:nvSpPr>
        <p:spPr>
          <a:xfrm>
            <a:off x="2787988" y="3902667"/>
            <a:ext cx="630600" cy="586800"/>
          </a:xfrm>
          <a:prstGeom prst="roundRect">
            <a:avLst>
              <a:gd fmla="val 3737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Google Shape;287;p38"/>
          <p:cNvPicPr preferRelativeResize="0"/>
          <p:nvPr/>
        </p:nvPicPr>
        <p:blipFill rotWithShape="1">
          <a:blip r:embed="rId4">
            <a:alphaModFix/>
          </a:blip>
          <a:srcRect b="2098" l="35152" r="52499" t="64695"/>
          <a:stretch/>
        </p:blipFill>
        <p:spPr>
          <a:xfrm>
            <a:off x="2868744" y="3981846"/>
            <a:ext cx="473836" cy="41872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8"/>
          <p:cNvSpPr/>
          <p:nvPr/>
        </p:nvSpPr>
        <p:spPr>
          <a:xfrm>
            <a:off x="5273898" y="3835535"/>
            <a:ext cx="175800" cy="175800"/>
          </a:xfrm>
          <a:prstGeom prst="ellipse">
            <a:avLst/>
          </a:prstGeom>
          <a:solidFill>
            <a:srgbClr val="7F838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38"/>
          <p:cNvSpPr/>
          <p:nvPr/>
        </p:nvSpPr>
        <p:spPr>
          <a:xfrm>
            <a:off x="5336724" y="3902667"/>
            <a:ext cx="630600" cy="586800"/>
          </a:xfrm>
          <a:prstGeom prst="roundRect">
            <a:avLst>
              <a:gd fmla="val 3737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0" name="Google Shape;290;p38"/>
          <p:cNvGrpSpPr/>
          <p:nvPr/>
        </p:nvGrpSpPr>
        <p:grpSpPr>
          <a:xfrm>
            <a:off x="5383467" y="3931834"/>
            <a:ext cx="473814" cy="518408"/>
            <a:chOff x="6307581" y="4933741"/>
            <a:chExt cx="599082" cy="655466"/>
          </a:xfrm>
        </p:grpSpPr>
        <p:pic>
          <p:nvPicPr>
            <p:cNvPr id="291" name="Google Shape;291;p38"/>
            <p:cNvPicPr preferRelativeResize="0"/>
            <p:nvPr/>
          </p:nvPicPr>
          <p:blipFill rotWithShape="1">
            <a:blip r:embed="rId4">
              <a:alphaModFix/>
            </a:blip>
            <a:srcRect b="0" l="64135" r="28270" t="72823"/>
            <a:stretch/>
          </p:blipFill>
          <p:spPr>
            <a:xfrm>
              <a:off x="6366739" y="4954344"/>
              <a:ext cx="539924" cy="6348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2" name="Google Shape;292;p38"/>
            <p:cNvSpPr/>
            <p:nvPr/>
          </p:nvSpPr>
          <p:spPr>
            <a:xfrm>
              <a:off x="6307581" y="4933741"/>
              <a:ext cx="143400" cy="254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8"/>
            <p:cNvSpPr/>
            <p:nvPr/>
          </p:nvSpPr>
          <p:spPr>
            <a:xfrm rot="-5400000">
              <a:off x="6500070" y="4837939"/>
              <a:ext cx="62700" cy="254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4" name="Google Shape;294;p38"/>
          <p:cNvSpPr/>
          <p:nvPr/>
        </p:nvSpPr>
        <p:spPr>
          <a:xfrm>
            <a:off x="7418827" y="3835535"/>
            <a:ext cx="175800" cy="175800"/>
          </a:xfrm>
          <a:prstGeom prst="ellipse">
            <a:avLst/>
          </a:prstGeom>
          <a:solidFill>
            <a:srgbClr val="0858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8"/>
          <p:cNvSpPr/>
          <p:nvPr/>
        </p:nvSpPr>
        <p:spPr>
          <a:xfrm>
            <a:off x="7481653" y="3902667"/>
            <a:ext cx="630600" cy="586800"/>
          </a:xfrm>
          <a:prstGeom prst="roundRect">
            <a:avLst>
              <a:gd fmla="val 3737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6" name="Google Shape;296;p38"/>
          <p:cNvPicPr preferRelativeResize="0"/>
          <p:nvPr/>
        </p:nvPicPr>
        <p:blipFill rotWithShape="1">
          <a:blip r:embed="rId4">
            <a:alphaModFix/>
          </a:blip>
          <a:srcRect b="24200" l="87692" r="2477" t="56794"/>
          <a:stretch/>
        </p:blipFill>
        <p:spPr>
          <a:xfrm>
            <a:off x="7514494" y="4033478"/>
            <a:ext cx="564854" cy="358886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8"/>
          <p:cNvSpPr/>
          <p:nvPr/>
        </p:nvSpPr>
        <p:spPr>
          <a:xfrm>
            <a:off x="3499351" y="4652700"/>
            <a:ext cx="1175400" cy="395400"/>
          </a:xfrm>
          <a:prstGeom prst="rect">
            <a:avLst/>
          </a:prstGeom>
          <a:solidFill>
            <a:srgbClr val="0269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8"/>
          <p:cNvSpPr txBox="1"/>
          <p:nvPr/>
        </p:nvSpPr>
        <p:spPr>
          <a:xfrm>
            <a:off x="3467702" y="4615975"/>
            <a:ext cx="1129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s-419" sz="12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rPr>
              <a:t>de cobre fino</a:t>
            </a:r>
            <a:endParaRPr sz="1200">
              <a:solidFill>
                <a:schemeClr val="lt1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s-419" sz="12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rPr>
              <a:t>por año.</a:t>
            </a:r>
            <a:endParaRPr i="0" sz="1200" u="none" cap="none" strike="noStrike">
              <a:solidFill>
                <a:schemeClr val="lt1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299" name="Google Shape;299;p38"/>
          <p:cNvSpPr/>
          <p:nvPr/>
        </p:nvSpPr>
        <p:spPr>
          <a:xfrm>
            <a:off x="5965864" y="4881834"/>
            <a:ext cx="1001400" cy="359100"/>
          </a:xfrm>
          <a:prstGeom prst="rect">
            <a:avLst/>
          </a:prstGeom>
          <a:solidFill>
            <a:srgbClr val="7F838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8"/>
          <p:cNvSpPr txBox="1"/>
          <p:nvPr/>
        </p:nvSpPr>
        <p:spPr>
          <a:xfrm>
            <a:off x="5965872" y="4450433"/>
            <a:ext cx="151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concesiones </a:t>
            </a:r>
            <a:endParaRPr sz="1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para la</a:t>
            </a:r>
            <a:r>
              <a:rPr lang="es-419" sz="12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rPr>
              <a:t> exploración minera.</a:t>
            </a:r>
            <a:endParaRPr i="0" sz="1200" u="none" cap="none" strike="noStrike">
              <a:solidFill>
                <a:schemeClr val="lt1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301" name="Google Shape;301;p38"/>
          <p:cNvSpPr/>
          <p:nvPr/>
        </p:nvSpPr>
        <p:spPr>
          <a:xfrm>
            <a:off x="9597298" y="3835535"/>
            <a:ext cx="175800" cy="175800"/>
          </a:xfrm>
          <a:prstGeom prst="ellipse">
            <a:avLst/>
          </a:prstGeom>
          <a:solidFill>
            <a:srgbClr val="F48C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8"/>
          <p:cNvSpPr/>
          <p:nvPr/>
        </p:nvSpPr>
        <p:spPr>
          <a:xfrm>
            <a:off x="9660124" y="3902667"/>
            <a:ext cx="630600" cy="586800"/>
          </a:xfrm>
          <a:prstGeom prst="roundRect">
            <a:avLst>
              <a:gd fmla="val 3737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419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25804" y="3936383"/>
            <a:ext cx="508644" cy="49803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8"/>
          <p:cNvSpPr/>
          <p:nvPr/>
        </p:nvSpPr>
        <p:spPr>
          <a:xfrm>
            <a:off x="8160048" y="4434425"/>
            <a:ext cx="888600" cy="216300"/>
          </a:xfrm>
          <a:prstGeom prst="rect">
            <a:avLst/>
          </a:prstGeom>
          <a:solidFill>
            <a:srgbClr val="08589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8"/>
          <p:cNvSpPr txBox="1"/>
          <p:nvPr/>
        </p:nvSpPr>
        <p:spPr>
          <a:xfrm>
            <a:off x="8098288" y="4024950"/>
            <a:ext cx="1082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Trabajadores </a:t>
            </a:r>
            <a:endParaRPr sz="1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419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en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s-419" sz="12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rPr>
              <a:t>Constancia.</a:t>
            </a:r>
            <a:endParaRPr i="0" sz="1200" u="none" cap="none" strike="noStrike">
              <a:solidFill>
                <a:schemeClr val="lt1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306" name="Google Shape;306;p38"/>
          <p:cNvSpPr/>
          <p:nvPr/>
        </p:nvSpPr>
        <p:spPr>
          <a:xfrm>
            <a:off x="2369975" y="2605243"/>
            <a:ext cx="313800" cy="276900"/>
          </a:xfrm>
          <a:prstGeom prst="chevron">
            <a:avLst>
              <a:gd fmla="val 50000" name="adj"/>
            </a:avLst>
          </a:prstGeom>
          <a:solidFill>
            <a:srgbClr val="E6E6E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8"/>
          <p:cNvSpPr/>
          <p:nvPr/>
        </p:nvSpPr>
        <p:spPr>
          <a:xfrm>
            <a:off x="5573550" y="2605243"/>
            <a:ext cx="313800" cy="276900"/>
          </a:xfrm>
          <a:prstGeom prst="chevron">
            <a:avLst>
              <a:gd fmla="val 50000" name="adj"/>
            </a:avLst>
          </a:prstGeom>
          <a:solidFill>
            <a:srgbClr val="E6E6E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8"/>
          <p:cNvSpPr/>
          <p:nvPr/>
        </p:nvSpPr>
        <p:spPr>
          <a:xfrm>
            <a:off x="8700925" y="2605243"/>
            <a:ext cx="313800" cy="276900"/>
          </a:xfrm>
          <a:prstGeom prst="chevron">
            <a:avLst>
              <a:gd fmla="val 50000" name="adj"/>
            </a:avLst>
          </a:prstGeom>
          <a:solidFill>
            <a:srgbClr val="E6E6E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8"/>
          <p:cNvSpPr/>
          <p:nvPr/>
        </p:nvSpPr>
        <p:spPr>
          <a:xfrm>
            <a:off x="2327875" y="4065843"/>
            <a:ext cx="313800" cy="276900"/>
          </a:xfrm>
          <a:prstGeom prst="chevron">
            <a:avLst>
              <a:gd fmla="val 50000" name="adj"/>
            </a:avLst>
          </a:prstGeom>
          <a:solidFill>
            <a:srgbClr val="E6E6E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8"/>
          <p:cNvSpPr/>
          <p:nvPr/>
        </p:nvSpPr>
        <p:spPr>
          <a:xfrm>
            <a:off x="4811875" y="4065843"/>
            <a:ext cx="313800" cy="276900"/>
          </a:xfrm>
          <a:prstGeom prst="chevron">
            <a:avLst>
              <a:gd fmla="val 50000" name="adj"/>
            </a:avLst>
          </a:prstGeom>
          <a:solidFill>
            <a:srgbClr val="E6E6E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38"/>
          <p:cNvSpPr txBox="1"/>
          <p:nvPr/>
        </p:nvSpPr>
        <p:spPr>
          <a:xfrm>
            <a:off x="3501900" y="4366900"/>
            <a:ext cx="561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200">
                <a:solidFill>
                  <a:srgbClr val="026939"/>
                </a:solidFill>
                <a:latin typeface="Ubuntu"/>
                <a:ea typeface="Ubuntu"/>
                <a:cs typeface="Ubuntu"/>
                <a:sym typeface="Ubuntu"/>
              </a:rPr>
              <a:t>tons</a:t>
            </a:r>
            <a:endParaRPr/>
          </a:p>
        </p:txBody>
      </p:sp>
      <p:sp>
        <p:nvSpPr>
          <p:cNvPr id="312" name="Google Shape;312;p38"/>
          <p:cNvSpPr/>
          <p:nvPr/>
        </p:nvSpPr>
        <p:spPr>
          <a:xfrm>
            <a:off x="7053550" y="4065843"/>
            <a:ext cx="313800" cy="276900"/>
          </a:xfrm>
          <a:prstGeom prst="chevron">
            <a:avLst>
              <a:gd fmla="val 50000" name="adj"/>
            </a:avLst>
          </a:prstGeom>
          <a:solidFill>
            <a:srgbClr val="E6E6E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8"/>
          <p:cNvSpPr/>
          <p:nvPr/>
        </p:nvSpPr>
        <p:spPr>
          <a:xfrm>
            <a:off x="9199650" y="4065843"/>
            <a:ext cx="313800" cy="276900"/>
          </a:xfrm>
          <a:prstGeom prst="chevron">
            <a:avLst>
              <a:gd fmla="val 50000" name="adj"/>
            </a:avLst>
          </a:prstGeom>
          <a:solidFill>
            <a:srgbClr val="E6E6E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12192001" cy="685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9"/>
          <p:cNvPicPr preferRelativeResize="0"/>
          <p:nvPr/>
        </p:nvPicPr>
        <p:blipFill>
          <a:blip r:embed="rId4">
            <a:alphaModFix amt="18000"/>
          </a:blip>
          <a:stretch>
            <a:fillRect/>
          </a:stretch>
        </p:blipFill>
        <p:spPr>
          <a:xfrm>
            <a:off x="1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9"/>
          <p:cNvSpPr txBox="1"/>
          <p:nvPr>
            <p:ph idx="12" type="sldNum"/>
          </p:nvPr>
        </p:nvSpPr>
        <p:spPr>
          <a:xfrm>
            <a:off x="0" y="6499571"/>
            <a:ext cx="429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322" name="Google Shape;322;p39"/>
          <p:cNvSpPr txBox="1"/>
          <p:nvPr/>
        </p:nvSpPr>
        <p:spPr>
          <a:xfrm>
            <a:off x="2352097" y="2614175"/>
            <a:ext cx="70029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es-419" sz="2400">
                <a:solidFill>
                  <a:srgbClr val="1D252C"/>
                </a:solidFill>
                <a:latin typeface="Ubuntu"/>
                <a:ea typeface="Ubuntu"/>
                <a:cs typeface="Ubuntu"/>
                <a:sym typeface="Ubuntu"/>
              </a:rPr>
              <a:t>NUESTRO</a:t>
            </a:r>
            <a:endParaRPr b="1" sz="2400">
              <a:solidFill>
                <a:srgbClr val="1D252C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es-419" sz="6000">
                <a:solidFill>
                  <a:srgbClr val="D51A1F"/>
                </a:solidFill>
                <a:latin typeface="Ubuntu"/>
                <a:ea typeface="Ubuntu"/>
                <a:cs typeface="Ubuntu"/>
                <a:sym typeface="Ubuntu"/>
              </a:rPr>
              <a:t>PROPÓSITO</a:t>
            </a:r>
            <a:endParaRPr b="1" sz="2400">
              <a:solidFill>
                <a:srgbClr val="1D252C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3" name="Google Shape;323;p39"/>
          <p:cNvSpPr/>
          <p:nvPr/>
        </p:nvSpPr>
        <p:spPr>
          <a:xfrm>
            <a:off x="5487700" y="3999575"/>
            <a:ext cx="731700" cy="104100"/>
          </a:xfrm>
          <a:prstGeom prst="rect">
            <a:avLst/>
          </a:prstGeom>
          <a:solidFill>
            <a:srgbClr val="E5AF0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85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0"/>
          <p:cNvPicPr preferRelativeResize="0"/>
          <p:nvPr/>
        </p:nvPicPr>
        <p:blipFill>
          <a:blip r:embed="rId4">
            <a:alphaModFix amt="24000"/>
          </a:blip>
          <a:stretch>
            <a:fillRect/>
          </a:stretch>
        </p:blipFill>
        <p:spPr>
          <a:xfrm>
            <a:off x="-192400" y="-111075"/>
            <a:ext cx="12703923" cy="669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8275" y="2347800"/>
            <a:ext cx="6515450" cy="231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12192001" cy="685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1"/>
          <p:cNvPicPr preferRelativeResize="0"/>
          <p:nvPr/>
        </p:nvPicPr>
        <p:blipFill>
          <a:blip r:embed="rId4">
            <a:alphaModFix amt="18000"/>
          </a:blip>
          <a:stretch>
            <a:fillRect/>
          </a:stretch>
        </p:blipFill>
        <p:spPr>
          <a:xfrm>
            <a:off x="1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1"/>
          <p:cNvSpPr txBox="1"/>
          <p:nvPr>
            <p:ph idx="12" type="sldNum"/>
          </p:nvPr>
        </p:nvSpPr>
        <p:spPr>
          <a:xfrm>
            <a:off x="0" y="6499571"/>
            <a:ext cx="429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340" name="Google Shape;340;p41"/>
          <p:cNvSpPr txBox="1"/>
          <p:nvPr/>
        </p:nvSpPr>
        <p:spPr>
          <a:xfrm>
            <a:off x="2352097" y="2614175"/>
            <a:ext cx="70029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es-419" sz="2400">
                <a:solidFill>
                  <a:srgbClr val="1D252C"/>
                </a:solidFill>
                <a:latin typeface="Ubuntu"/>
                <a:ea typeface="Ubuntu"/>
                <a:cs typeface="Ubuntu"/>
                <a:sym typeface="Ubuntu"/>
              </a:rPr>
              <a:t>PRIORIDADES</a:t>
            </a:r>
            <a:endParaRPr b="1" sz="2400">
              <a:solidFill>
                <a:srgbClr val="1D252C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b="1" lang="es-419" sz="6000">
                <a:solidFill>
                  <a:srgbClr val="C29B6C"/>
                </a:solidFill>
                <a:latin typeface="Ubuntu"/>
                <a:ea typeface="Ubuntu"/>
                <a:cs typeface="Ubuntu"/>
                <a:sym typeface="Ubuntu"/>
              </a:rPr>
              <a:t>2024</a:t>
            </a:r>
            <a:endParaRPr b="1" sz="2400">
              <a:solidFill>
                <a:srgbClr val="1D252C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1" name="Google Shape;341;p41"/>
          <p:cNvSpPr/>
          <p:nvPr/>
        </p:nvSpPr>
        <p:spPr>
          <a:xfrm>
            <a:off x="5487700" y="3999575"/>
            <a:ext cx="731700" cy="104100"/>
          </a:xfrm>
          <a:prstGeom prst="rect">
            <a:avLst/>
          </a:prstGeom>
          <a:solidFill>
            <a:srgbClr val="0269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